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4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Lst>
  <p:sldSz cx="9144000" cy="5143500" type="screen16x9"/>
  <p:notesSz cx="6858000" cy="9144000"/>
  <p:embeddedFontLst>
    <p:embeddedFont>
      <p:font typeface="Calibri" panose="020F0502020204030204" pitchFamily="34" charset="0"/>
      <p:regular r:id="rId41"/>
      <p:bold r:id="rId42"/>
      <p:italic r:id="rId43"/>
      <p:boldItalic r:id="rId44"/>
    </p:embeddedFont>
    <p:embeddedFont>
      <p:font typeface="Georgia" panose="02040502050405020303" pitchFamily="18" charset="0"/>
      <p:regular r:id="rId45"/>
      <p:bold r:id="rId46"/>
      <p:italic r:id="rId47"/>
      <p:boldItalic r:id="rId48"/>
    </p:embeddedFont>
    <p:embeddedFont>
      <p:font typeface="Nunito" panose="020B0604020202020204" charset="0"/>
      <p:regular r:id="rId49"/>
      <p:bold r:id="rId50"/>
      <p:italic r:id="rId51"/>
      <p:boldItalic r:id="rId5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82" autoAdjust="0"/>
    <p:restoredTop sz="94660"/>
  </p:normalViewPr>
  <p:slideViewPr>
    <p:cSldViewPr snapToGrid="0">
      <p:cViewPr>
        <p:scale>
          <a:sx n="101" d="100"/>
          <a:sy n="101" d="100"/>
        </p:scale>
        <p:origin x="112"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font" Target="fonts/font10.fntdata"/><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1.fntdata"/><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font" Target="fonts/font5.fntdata"/><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4.fntdata"/><Relationship Id="rId52"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3.fntdata"/><Relationship Id="rId48" Type="http://schemas.openxmlformats.org/officeDocument/2006/relationships/font" Target="fonts/font8.fntdata"/><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11.fntdata"/><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www.myrolematters.com/stakeholders.html"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www.cdc.gov/antibiotic-use/stewardship-report/outpatient.html"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reactgroup.org/toolbox/understand/antibiotics/development-of-antibiotics-as-medicines/"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reactgroup.org/toolbox/understand/antibiotics/how-do-antibiotics-work/"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fda.gov/ForConsumers/ConsumerUpdates/ucm092810.htm"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4ca04cc419_0_1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4ca04cc419_0_1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Ruthie</a:t>
            </a:r>
            <a:endParaRPr/>
          </a:p>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4db0a8fd9b_0_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4db0a8fd9b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Kliti</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4db0a8fd9b_0_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4db0a8fd9b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Kliti</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4db0a8fd9b_0_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4db0a8fd9b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Kliti</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4db0a8fd9b_0_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4db0a8fd9b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Kliti how big the problem is and where specifically should we focus our efforts in.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4db0a8fd9b_0_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4db0a8fd9b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Kliti</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4db0a8fd9b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4db0a8fd9b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Farhana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4db0a8fd9b_1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g4db0a8fd9b_1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4db0a8fd9b_1_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4db0a8fd9b_1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4db0a8fd9b_1_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4db0a8fd9b_1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https://www.cdc.gov/antibiotic-use/community/pdfs/aaw/AU_Can-I-feel-better-without-antibioticsInfographic_8_5x5_5_4_508.pdf</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4db0a8fd9b_1_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4db0a8fd9b_1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rgbClr val="000000"/>
              </a:buClr>
              <a:buSzPts val="1100"/>
              <a:buFont typeface="Arial"/>
              <a:buNone/>
            </a:pPr>
            <a:r>
              <a:rPr lang="en"/>
              <a:t>https://www.cdc.gov/antibiotic-use/community/pdfs/aaw/AU_Do-antibiotics-have-side-Infographic_8_5x5_5_2_508.pdf</a:t>
            </a:r>
            <a:endParaRPr/>
          </a:p>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4ca04cc419_0_2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4ca04cc419_0_2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33c4682aa0_5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33c4682aa0_5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https://www.cdc.gov/antibiotic-use/community/pdfs/Improving-Antibiotic-Use-Chinese-S-508.pdf</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33c4682aa0_5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33c4682aa0_5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4db0a8fd9b_1_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 name="Google Shape;268;g4db0a8fd9b_1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https://www.cdc.gov/antibiotic-use/community/pdfs/16_265113-b_antibioresis_infographic_508.pdf</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33c4682aa0_5_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 name="Google Shape;274;g33c4682aa0_5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rgbClr val="000000"/>
              </a:buClr>
              <a:buSzPts val="1100"/>
              <a:buFont typeface="Arial"/>
              <a:buNone/>
            </a:pPr>
            <a:r>
              <a:rPr lang="en" sz="1400" u="sng">
                <a:solidFill>
                  <a:schemeClr val="hlink"/>
                </a:solidFill>
                <a:latin typeface="Times New Roman"/>
                <a:ea typeface="Times New Roman"/>
                <a:cs typeface="Times New Roman"/>
                <a:sym typeface="Times New Roman"/>
                <a:hlinkClick r:id="rId3"/>
              </a:rPr>
              <a:t>http://www.myrolematters.com/stakeholders.html</a:t>
            </a:r>
            <a:endParaRPr sz="1400" u="sng">
              <a:solidFill>
                <a:schemeClr val="hlink"/>
              </a:solidFill>
              <a:latin typeface="Times New Roman"/>
              <a:ea typeface="Times New Roman"/>
              <a:cs typeface="Times New Roman"/>
              <a:sym typeface="Times New Roman"/>
              <a:hlinkClick r:id="rId3"/>
            </a:endParaRPr>
          </a:p>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33c4682aa0_5_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 name="Google Shape;280;g33c4682aa0_5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33c4682aa0_19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8" name="Google Shape;288;g33c4682aa0_19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4db0a8fd9b_1_5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5" name="Google Shape;295;g4db0a8fd9b_1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https://www.cdc.gov/antibiotic-use/community/images/materials/anti-dev.png</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4db0a8fd9b_1_6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1" name="Google Shape;301;g4db0a8fd9b_1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https://www.cdc.gov/antibiotic-use/community/images/materials/ar-deaths.jpg</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4db0a8fd9b_1_6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 name="Google Shape;308;g4db0a8fd9b_1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g33c4682aa0_5_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5" name="Google Shape;315;g33c4682aa0_5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Farhana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4ca04cc419_0_29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4ca04cc419_0_2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Ruthie</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33c4682aa0_8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33c4682aa0_8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Maria</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33c4682aa0_8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8" name="Google Shape;328;g33c4682aa0_8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Maria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33c4682aa0_9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6" name="Google Shape;336;g33c4682aa0_9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Maria</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g33c4682aa0_9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4" name="Google Shape;344;g33c4682aa0_9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Maria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g33c4682aa0_9_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2" name="Google Shape;352;g33c4682aa0_9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Maria </a:t>
            </a:r>
            <a:endParaRPr/>
          </a:p>
          <a:p>
            <a:pPr marL="0" lvl="0" indent="0" algn="l" rtl="0">
              <a:spcBef>
                <a:spcPts val="0"/>
              </a:spcBef>
              <a:spcAft>
                <a:spcPts val="0"/>
              </a:spcAft>
              <a:buNone/>
            </a:pPr>
            <a:r>
              <a:rPr lang="en"/>
              <a:t>Source:  </a:t>
            </a:r>
            <a:r>
              <a:rPr lang="en" u="sng">
                <a:solidFill>
                  <a:schemeClr val="hlink"/>
                </a:solidFill>
                <a:hlinkClick r:id="rId3"/>
              </a:rPr>
              <a:t>https://www.cdc.gov/antibiotic-use/stewardship-report/outpatient.html</a:t>
            </a:r>
            <a:endParaRPr u="sng">
              <a:solidFill>
                <a:schemeClr val="hlink"/>
              </a:solidFill>
              <a:hlinkClick r:id="rId3"/>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g4ca04cc419_0_25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9" name="Google Shape;359;g4ca04cc419_0_2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Genna</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g4ca04cc419_0_27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5" name="Google Shape;365;g4ca04cc419_0_2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Genna</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4ca04cc419_0_26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3" name="Google Shape;373;g4ca04cc419_0_2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Genna</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g33c4682aa0_17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1" name="Google Shape;381;g33c4682aa0_17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4ca04cc419_0_30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4ca04cc419_0_3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Ruthie</a:t>
            </a:r>
            <a:endParaRPr/>
          </a:p>
          <a:p>
            <a:pPr marL="0" lvl="0" indent="0" algn="l" rtl="0">
              <a:lnSpc>
                <a:spcPct val="115000"/>
              </a:lnSpc>
              <a:spcBef>
                <a:spcPts val="0"/>
              </a:spcBef>
              <a:spcAft>
                <a:spcPts val="0"/>
              </a:spcAft>
              <a:buClr>
                <a:srgbClr val="000000"/>
              </a:buClr>
              <a:buSzPts val="1100"/>
              <a:buFont typeface="Arial"/>
              <a:buNone/>
            </a:pPr>
            <a:r>
              <a:rPr lang="en" u="sng">
                <a:solidFill>
                  <a:srgbClr val="1155CC"/>
                </a:solidFill>
                <a:hlinkClick r:id="rId3"/>
              </a:rPr>
              <a:t>https://www.reactgroup.org/toolbox/understand/antibiotics/development-of-antibiotics-as-medicines/</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4ca39d39ca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4ca39d39ca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Ruthie</a:t>
            </a:r>
            <a:endParaRPr/>
          </a:p>
          <a:p>
            <a:pPr marL="0" lvl="0" indent="0" algn="l" rtl="0">
              <a:lnSpc>
                <a:spcPct val="115000"/>
              </a:lnSpc>
              <a:spcBef>
                <a:spcPts val="0"/>
              </a:spcBef>
              <a:spcAft>
                <a:spcPts val="0"/>
              </a:spcAft>
              <a:buClr>
                <a:srgbClr val="000000"/>
              </a:buClr>
              <a:buSzPts val="1100"/>
              <a:buFont typeface="Arial"/>
              <a:buNone/>
            </a:pPr>
            <a:r>
              <a:rPr lang="en" u="sng">
                <a:solidFill>
                  <a:srgbClr val="1155CC"/>
                </a:solidFill>
                <a:hlinkClick r:id="rId3"/>
              </a:rPr>
              <a:t>https://www.reactgroup.org/toolbox/understand/antibiotics/how-do-antibiotics-work/</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4ca04cc419_0_30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4ca04cc419_0_3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Ruthie</a:t>
            </a:r>
            <a:endParaRPr/>
          </a:p>
          <a:p>
            <a:pPr marL="0" lvl="0" indent="0" algn="l" rtl="0">
              <a:lnSpc>
                <a:spcPct val="115000"/>
              </a:lnSpc>
              <a:spcBef>
                <a:spcPts val="0"/>
              </a:spcBef>
              <a:spcAft>
                <a:spcPts val="0"/>
              </a:spcAft>
              <a:buClr>
                <a:srgbClr val="000000"/>
              </a:buClr>
              <a:buSzPts val="1100"/>
              <a:buFont typeface="Arial"/>
              <a:buNone/>
            </a:pPr>
            <a:r>
              <a:rPr lang="en" u="sng">
                <a:solidFill>
                  <a:srgbClr val="1155CC"/>
                </a:solidFill>
                <a:hlinkClick r:id="rId3"/>
              </a:rPr>
              <a:t>https://www.fda.gov/ForConsumers/ConsumerUpdates/ucm092810.htm</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4ca04cc419_0_3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4ca04cc419_0_3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Ruthie</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4db0a8fd9b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4db0a8fd9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Kliti</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4db0a8fd9b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4db0a8fd9b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Kliti</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6"/>
        </a:solidFill>
        <a:effectLst/>
      </p:bgPr>
    </p:bg>
    <p:spTree>
      <p:nvGrpSpPr>
        <p:cNvPr id="1" name="Shape 9"/>
        <p:cNvGrpSpPr/>
        <p:nvPr/>
      </p:nvGrpSpPr>
      <p:grpSpPr>
        <a:xfrm>
          <a:off x="0" y="0"/>
          <a:ext cx="0" cy="0"/>
          <a:chOff x="0" y="0"/>
          <a:chExt cx="0" cy="0"/>
        </a:xfrm>
      </p:grpSpPr>
      <p:sp>
        <p:nvSpPr>
          <p:cNvPr id="10" name="Google Shape;10;p2"/>
          <p:cNvSpPr/>
          <p:nvPr/>
        </p:nvSpPr>
        <p:spPr>
          <a:xfrm>
            <a:off x="31" y="2824500"/>
            <a:ext cx="7370400" cy="23190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flipH="1">
            <a:off x="3582600" y="1550700"/>
            <a:ext cx="5561400" cy="35928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rot="10800000">
            <a:off x="5058905" y="0"/>
            <a:ext cx="4085100" cy="20526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20327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oogle Shape;14;p2"/>
          <p:cNvGrpSpPr/>
          <p:nvPr/>
        </p:nvGrpSpPr>
        <p:grpSpPr>
          <a:xfrm>
            <a:off x="255200" y="592"/>
            <a:ext cx="2250363" cy="1044300"/>
            <a:chOff x="255200" y="592"/>
            <a:chExt cx="2250363" cy="1044300"/>
          </a:xfrm>
        </p:grpSpPr>
        <p:sp>
          <p:nvSpPr>
            <p:cNvPr id="15" name="Google Shape;15;p2"/>
            <p:cNvSpPr/>
            <p:nvPr/>
          </p:nvSpPr>
          <p:spPr>
            <a:xfrm>
              <a:off x="764063"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509632"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255200"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18;p2"/>
          <p:cNvGrpSpPr/>
          <p:nvPr/>
        </p:nvGrpSpPr>
        <p:grpSpPr>
          <a:xfrm>
            <a:off x="905395" y="592"/>
            <a:ext cx="2250363" cy="1044300"/>
            <a:chOff x="905395" y="592"/>
            <a:chExt cx="2250363" cy="1044300"/>
          </a:xfrm>
        </p:grpSpPr>
        <p:sp>
          <p:nvSpPr>
            <p:cNvPr id="19" name="Google Shape;19;p2"/>
            <p:cNvSpPr/>
            <p:nvPr/>
          </p:nvSpPr>
          <p:spPr>
            <a:xfrm>
              <a:off x="1414258"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1159826"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905395"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 name="Google Shape;22;p2"/>
          <p:cNvGrpSpPr/>
          <p:nvPr/>
        </p:nvGrpSpPr>
        <p:grpSpPr>
          <a:xfrm>
            <a:off x="7057468" y="5088"/>
            <a:ext cx="1851282" cy="752108"/>
            <a:chOff x="6917201" y="0"/>
            <a:chExt cx="2227777" cy="863400"/>
          </a:xfrm>
        </p:grpSpPr>
        <p:sp>
          <p:nvSpPr>
            <p:cNvPr id="23" name="Google Shape;23;p2"/>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26;p2"/>
          <p:cNvGrpSpPr/>
          <p:nvPr/>
        </p:nvGrpSpPr>
        <p:grpSpPr>
          <a:xfrm>
            <a:off x="6553032" y="4217852"/>
            <a:ext cx="2389068" cy="925737"/>
            <a:chOff x="6917201" y="0"/>
            <a:chExt cx="2227777" cy="863400"/>
          </a:xfrm>
        </p:grpSpPr>
        <p:sp>
          <p:nvSpPr>
            <p:cNvPr id="27" name="Google Shape;27;p2"/>
            <p:cNvSpPr/>
            <p:nvPr/>
          </p:nvSpPr>
          <p:spPr>
            <a:xfrm>
              <a:off x="7641677"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7279439"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6917201"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30;p2"/>
          <p:cNvGrpSpPr/>
          <p:nvPr/>
        </p:nvGrpSpPr>
        <p:grpSpPr>
          <a:xfrm>
            <a:off x="199149" y="4055652"/>
            <a:ext cx="2795414" cy="1083308"/>
            <a:chOff x="6917201" y="0"/>
            <a:chExt cx="2227777" cy="863400"/>
          </a:xfrm>
        </p:grpSpPr>
        <p:sp>
          <p:nvSpPr>
            <p:cNvPr id="31" name="Google Shape;31;p2"/>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 name="Google Shape;34;p2"/>
          <p:cNvSpPr txBox="1">
            <a:spLocks noGrp="1"/>
          </p:cNvSpPr>
          <p:nvPr>
            <p:ph type="ctrTitle"/>
          </p:nvPr>
        </p:nvSpPr>
        <p:spPr>
          <a:xfrm>
            <a:off x="1858703" y="1822833"/>
            <a:ext cx="5361300" cy="1448100"/>
          </a:xfrm>
          <a:prstGeom prst="rect">
            <a:avLst/>
          </a:prstGeom>
        </p:spPr>
        <p:txBody>
          <a:bodyPr spcFirstLastPara="1" wrap="square" lIns="91425" tIns="91425" rIns="91425" bIns="91425" anchor="ctr" anchorCtr="0"/>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35" name="Google Shape;35;p2"/>
          <p:cNvSpPr txBox="1">
            <a:spLocks noGrp="1"/>
          </p:cNvSpPr>
          <p:nvPr>
            <p:ph type="subTitle" idx="1"/>
          </p:nvPr>
        </p:nvSpPr>
        <p:spPr>
          <a:xfrm>
            <a:off x="1858700" y="3413158"/>
            <a:ext cx="5361300" cy="52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36" name="Google Shape;36;p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3"/>
        </a:solidFill>
        <a:effectLst/>
      </p:bgPr>
    </p:bg>
    <p:spTree>
      <p:nvGrpSpPr>
        <p:cNvPr id="1" name="Shape 109"/>
        <p:cNvGrpSpPr/>
        <p:nvPr/>
      </p:nvGrpSpPr>
      <p:grpSpPr>
        <a:xfrm>
          <a:off x="0" y="0"/>
          <a:ext cx="0" cy="0"/>
          <a:chOff x="0" y="0"/>
          <a:chExt cx="0" cy="0"/>
        </a:xfrm>
      </p:grpSpPr>
      <p:sp>
        <p:nvSpPr>
          <p:cNvPr id="110" name="Google Shape;110;p11"/>
          <p:cNvSpPr/>
          <p:nvPr/>
        </p:nvSpPr>
        <p:spPr>
          <a:xfrm flipH="1">
            <a:off x="5569200" y="2834075"/>
            <a:ext cx="3574800" cy="23094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1" name="Google Shape;111;p11"/>
          <p:cNvGrpSpPr/>
          <p:nvPr/>
        </p:nvGrpSpPr>
        <p:grpSpPr>
          <a:xfrm>
            <a:off x="5959222" y="4119576"/>
            <a:ext cx="2520952" cy="1024165"/>
            <a:chOff x="6917201" y="0"/>
            <a:chExt cx="2227777" cy="863400"/>
          </a:xfrm>
        </p:grpSpPr>
        <p:sp>
          <p:nvSpPr>
            <p:cNvPr id="112" name="Google Shape;112;p11"/>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1"/>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1"/>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 name="Google Shape;115;p11"/>
          <p:cNvGrpSpPr/>
          <p:nvPr/>
        </p:nvGrpSpPr>
        <p:grpSpPr>
          <a:xfrm>
            <a:off x="199149" y="2"/>
            <a:ext cx="2795414" cy="1083308"/>
            <a:chOff x="6917201" y="0"/>
            <a:chExt cx="2227777" cy="863400"/>
          </a:xfrm>
        </p:grpSpPr>
        <p:sp>
          <p:nvSpPr>
            <p:cNvPr id="116" name="Google Shape;116;p11"/>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1"/>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1"/>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 name="Google Shape;119;p11"/>
          <p:cNvSpPr txBox="1">
            <a:spLocks noGrp="1"/>
          </p:cNvSpPr>
          <p:nvPr>
            <p:ph type="title" hasCustomPrompt="1"/>
          </p:nvPr>
        </p:nvSpPr>
        <p:spPr>
          <a:xfrm>
            <a:off x="1385850" y="1383850"/>
            <a:ext cx="6372300" cy="1379700"/>
          </a:xfrm>
          <a:prstGeom prst="rect">
            <a:avLst/>
          </a:prstGeom>
        </p:spPr>
        <p:txBody>
          <a:bodyPr spcFirstLastPara="1" wrap="square" lIns="91425" tIns="91425" rIns="91425" bIns="91425" anchor="ctr" anchorCtr="0"/>
          <a:lstStyle>
            <a:lvl1pPr lvl="0" algn="ctr">
              <a:spcBef>
                <a:spcPts val="0"/>
              </a:spcBef>
              <a:spcAft>
                <a:spcPts val="0"/>
              </a:spcAft>
              <a:buClr>
                <a:schemeClr val="dk2"/>
              </a:buClr>
              <a:buSzPts val="8600"/>
              <a:buNone/>
              <a:defRPr sz="8600">
                <a:solidFill>
                  <a:schemeClr val="dk2"/>
                </a:solidFill>
              </a:defRPr>
            </a:lvl1pPr>
            <a:lvl2pPr lvl="1" algn="ctr">
              <a:spcBef>
                <a:spcPts val="0"/>
              </a:spcBef>
              <a:spcAft>
                <a:spcPts val="0"/>
              </a:spcAft>
              <a:buClr>
                <a:schemeClr val="dk2"/>
              </a:buClr>
              <a:buSzPts val="8600"/>
              <a:buNone/>
              <a:defRPr sz="8600">
                <a:solidFill>
                  <a:schemeClr val="dk2"/>
                </a:solidFill>
              </a:defRPr>
            </a:lvl2pPr>
            <a:lvl3pPr lvl="2" algn="ctr">
              <a:spcBef>
                <a:spcPts val="0"/>
              </a:spcBef>
              <a:spcAft>
                <a:spcPts val="0"/>
              </a:spcAft>
              <a:buClr>
                <a:schemeClr val="dk2"/>
              </a:buClr>
              <a:buSzPts val="8600"/>
              <a:buNone/>
              <a:defRPr sz="8600">
                <a:solidFill>
                  <a:schemeClr val="dk2"/>
                </a:solidFill>
              </a:defRPr>
            </a:lvl3pPr>
            <a:lvl4pPr lvl="3" algn="ctr">
              <a:spcBef>
                <a:spcPts val="0"/>
              </a:spcBef>
              <a:spcAft>
                <a:spcPts val="0"/>
              </a:spcAft>
              <a:buClr>
                <a:schemeClr val="dk2"/>
              </a:buClr>
              <a:buSzPts val="8600"/>
              <a:buNone/>
              <a:defRPr sz="8600">
                <a:solidFill>
                  <a:schemeClr val="dk2"/>
                </a:solidFill>
              </a:defRPr>
            </a:lvl4pPr>
            <a:lvl5pPr lvl="4" algn="ctr">
              <a:spcBef>
                <a:spcPts val="0"/>
              </a:spcBef>
              <a:spcAft>
                <a:spcPts val="0"/>
              </a:spcAft>
              <a:buClr>
                <a:schemeClr val="dk2"/>
              </a:buClr>
              <a:buSzPts val="8600"/>
              <a:buNone/>
              <a:defRPr sz="8600">
                <a:solidFill>
                  <a:schemeClr val="dk2"/>
                </a:solidFill>
              </a:defRPr>
            </a:lvl5pPr>
            <a:lvl6pPr lvl="5" algn="ctr">
              <a:spcBef>
                <a:spcPts val="0"/>
              </a:spcBef>
              <a:spcAft>
                <a:spcPts val="0"/>
              </a:spcAft>
              <a:buClr>
                <a:schemeClr val="dk2"/>
              </a:buClr>
              <a:buSzPts val="8600"/>
              <a:buNone/>
              <a:defRPr sz="8600">
                <a:solidFill>
                  <a:schemeClr val="dk2"/>
                </a:solidFill>
              </a:defRPr>
            </a:lvl6pPr>
            <a:lvl7pPr lvl="6" algn="ctr">
              <a:spcBef>
                <a:spcPts val="0"/>
              </a:spcBef>
              <a:spcAft>
                <a:spcPts val="0"/>
              </a:spcAft>
              <a:buClr>
                <a:schemeClr val="dk2"/>
              </a:buClr>
              <a:buSzPts val="8600"/>
              <a:buNone/>
              <a:defRPr sz="8600">
                <a:solidFill>
                  <a:schemeClr val="dk2"/>
                </a:solidFill>
              </a:defRPr>
            </a:lvl7pPr>
            <a:lvl8pPr lvl="7" algn="ctr">
              <a:spcBef>
                <a:spcPts val="0"/>
              </a:spcBef>
              <a:spcAft>
                <a:spcPts val="0"/>
              </a:spcAft>
              <a:buClr>
                <a:schemeClr val="dk2"/>
              </a:buClr>
              <a:buSzPts val="8600"/>
              <a:buNone/>
              <a:defRPr sz="8600">
                <a:solidFill>
                  <a:schemeClr val="dk2"/>
                </a:solidFill>
              </a:defRPr>
            </a:lvl8pPr>
            <a:lvl9pPr lvl="8" algn="ctr">
              <a:spcBef>
                <a:spcPts val="0"/>
              </a:spcBef>
              <a:spcAft>
                <a:spcPts val="0"/>
              </a:spcAft>
              <a:buClr>
                <a:schemeClr val="dk2"/>
              </a:buClr>
              <a:buSzPts val="8600"/>
              <a:buNone/>
              <a:defRPr sz="8600">
                <a:solidFill>
                  <a:schemeClr val="dk2"/>
                </a:solidFill>
              </a:defRPr>
            </a:lvl9pPr>
          </a:lstStyle>
          <a:p>
            <a:r>
              <a:t>xx%</a:t>
            </a:r>
          </a:p>
        </p:txBody>
      </p:sp>
      <p:sp>
        <p:nvSpPr>
          <p:cNvPr id="120" name="Google Shape;120;p11"/>
          <p:cNvSpPr txBox="1">
            <a:spLocks noGrp="1"/>
          </p:cNvSpPr>
          <p:nvPr>
            <p:ph type="body" idx="1"/>
          </p:nvPr>
        </p:nvSpPr>
        <p:spPr>
          <a:xfrm>
            <a:off x="1385850" y="2863850"/>
            <a:ext cx="6372300" cy="641100"/>
          </a:xfrm>
          <a:prstGeom prst="rect">
            <a:avLst/>
          </a:prstGeom>
        </p:spPr>
        <p:txBody>
          <a:bodyPr spcFirstLastPara="1" wrap="square" lIns="91425" tIns="91425" rIns="91425" bIns="91425" anchor="t" anchorCtr="0"/>
          <a:lstStyle>
            <a:lvl1pPr marL="457200" lvl="0" indent="-311150" algn="ctr">
              <a:spcBef>
                <a:spcPts val="0"/>
              </a:spcBef>
              <a:spcAft>
                <a:spcPts val="0"/>
              </a:spcAft>
              <a:buSzPts val="1300"/>
              <a:buChar char="●"/>
              <a:defRPr/>
            </a:lvl1pPr>
            <a:lvl2pPr marL="914400" lvl="1" indent="-298450" algn="ctr">
              <a:spcBef>
                <a:spcPts val="1600"/>
              </a:spcBef>
              <a:spcAft>
                <a:spcPts val="0"/>
              </a:spcAft>
              <a:buSzPts val="1100"/>
              <a:buChar char="○"/>
              <a:defRPr/>
            </a:lvl2pPr>
            <a:lvl3pPr marL="1371600" lvl="2" indent="-298450" algn="ctr">
              <a:spcBef>
                <a:spcPts val="1600"/>
              </a:spcBef>
              <a:spcAft>
                <a:spcPts val="0"/>
              </a:spcAft>
              <a:buSzPts val="1100"/>
              <a:buChar char="■"/>
              <a:defRPr/>
            </a:lvl3pPr>
            <a:lvl4pPr marL="1828800" lvl="3" indent="-298450" algn="ctr">
              <a:spcBef>
                <a:spcPts val="1600"/>
              </a:spcBef>
              <a:spcAft>
                <a:spcPts val="0"/>
              </a:spcAft>
              <a:buSzPts val="1100"/>
              <a:buChar char="●"/>
              <a:defRPr/>
            </a:lvl4pPr>
            <a:lvl5pPr marL="2286000" lvl="4" indent="-298450" algn="ctr">
              <a:spcBef>
                <a:spcPts val="1600"/>
              </a:spcBef>
              <a:spcAft>
                <a:spcPts val="0"/>
              </a:spcAft>
              <a:buSzPts val="1100"/>
              <a:buChar char="○"/>
              <a:defRPr/>
            </a:lvl5pPr>
            <a:lvl6pPr marL="2743200" lvl="5" indent="-298450" algn="ctr">
              <a:spcBef>
                <a:spcPts val="1600"/>
              </a:spcBef>
              <a:spcAft>
                <a:spcPts val="0"/>
              </a:spcAft>
              <a:buSzPts val="1100"/>
              <a:buChar char="■"/>
              <a:defRPr/>
            </a:lvl6pPr>
            <a:lvl7pPr marL="3200400" lvl="6" indent="-298450" algn="ctr">
              <a:spcBef>
                <a:spcPts val="1600"/>
              </a:spcBef>
              <a:spcAft>
                <a:spcPts val="0"/>
              </a:spcAft>
              <a:buSzPts val="1100"/>
              <a:buChar char="●"/>
              <a:defRPr/>
            </a:lvl7pPr>
            <a:lvl8pPr marL="3657600" lvl="7" indent="-298450" algn="ctr">
              <a:spcBef>
                <a:spcPts val="1600"/>
              </a:spcBef>
              <a:spcAft>
                <a:spcPts val="0"/>
              </a:spcAft>
              <a:buSzPts val="1100"/>
              <a:buChar char="○"/>
              <a:defRPr/>
            </a:lvl8pPr>
            <a:lvl9pPr marL="4114800" lvl="8" indent="-298450" algn="ctr">
              <a:spcBef>
                <a:spcPts val="1600"/>
              </a:spcBef>
              <a:spcAft>
                <a:spcPts val="1600"/>
              </a:spcAft>
              <a:buSzPts val="1100"/>
              <a:buChar char="■"/>
              <a:defRPr/>
            </a:lvl9pPr>
          </a:lstStyle>
          <a:p>
            <a:endParaRPr/>
          </a:p>
        </p:txBody>
      </p:sp>
      <p:sp>
        <p:nvSpPr>
          <p:cNvPr id="121" name="Google Shape;121;p11"/>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2"/>
        <p:cNvGrpSpPr/>
        <p:nvPr/>
      </p:nvGrpSpPr>
      <p:grpSpPr>
        <a:xfrm>
          <a:off x="0" y="0"/>
          <a:ext cx="0" cy="0"/>
          <a:chOff x="0" y="0"/>
          <a:chExt cx="0" cy="0"/>
        </a:xfrm>
      </p:grpSpPr>
      <p:sp>
        <p:nvSpPr>
          <p:cNvPr id="123" name="Google Shape;123;p1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3"/>
        </a:solidFill>
        <a:effectLst/>
      </p:bgPr>
    </p:bg>
    <p:spTree>
      <p:nvGrpSpPr>
        <p:cNvPr id="1" name="Shape 37"/>
        <p:cNvGrpSpPr/>
        <p:nvPr/>
      </p:nvGrpSpPr>
      <p:grpSpPr>
        <a:xfrm>
          <a:off x="0" y="0"/>
          <a:ext cx="0" cy="0"/>
          <a:chOff x="0" y="0"/>
          <a:chExt cx="0" cy="0"/>
        </a:xfrm>
      </p:grpSpPr>
      <p:sp>
        <p:nvSpPr>
          <p:cNvPr id="38" name="Google Shape;38;p3"/>
          <p:cNvSpPr/>
          <p:nvPr/>
        </p:nvSpPr>
        <p:spPr>
          <a:xfrm flipH="1">
            <a:off x="4757100" y="2309400"/>
            <a:ext cx="4386900" cy="28341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 name="Google Shape;39;p3"/>
          <p:cNvGrpSpPr/>
          <p:nvPr/>
        </p:nvGrpSpPr>
        <p:grpSpPr>
          <a:xfrm>
            <a:off x="5594191" y="3961115"/>
            <a:ext cx="2910145" cy="1182340"/>
            <a:chOff x="6917201" y="0"/>
            <a:chExt cx="2227777" cy="863400"/>
          </a:xfrm>
        </p:grpSpPr>
        <p:sp>
          <p:nvSpPr>
            <p:cNvPr id="40" name="Google Shape;40;p3"/>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 name="Google Shape;43;p3"/>
          <p:cNvGrpSpPr/>
          <p:nvPr/>
        </p:nvGrpSpPr>
        <p:grpSpPr>
          <a:xfrm>
            <a:off x="199149" y="2"/>
            <a:ext cx="2795414" cy="1083308"/>
            <a:chOff x="6917201" y="0"/>
            <a:chExt cx="2227777" cy="863400"/>
          </a:xfrm>
        </p:grpSpPr>
        <p:sp>
          <p:nvSpPr>
            <p:cNvPr id="44" name="Google Shape;44;p3"/>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47;p3"/>
          <p:cNvSpPr txBox="1">
            <a:spLocks noGrp="1"/>
          </p:cNvSpPr>
          <p:nvPr>
            <p:ph type="title"/>
          </p:nvPr>
        </p:nvSpPr>
        <p:spPr>
          <a:xfrm>
            <a:off x="1888684" y="1746100"/>
            <a:ext cx="5377500" cy="1646100"/>
          </a:xfrm>
          <a:prstGeom prst="rect">
            <a:avLst/>
          </a:prstGeom>
        </p:spPr>
        <p:txBody>
          <a:bodyPr spcFirstLastPara="1" wrap="square" lIns="91425" tIns="91425" rIns="91425" bIns="91425" anchor="ctr" anchorCtr="0"/>
          <a:lstStyle>
            <a:lvl1pPr lvl="0" algn="ctr">
              <a:spcBef>
                <a:spcPts val="0"/>
              </a:spcBef>
              <a:spcAft>
                <a:spcPts val="0"/>
              </a:spcAft>
              <a:buClr>
                <a:schemeClr val="dk2"/>
              </a:buClr>
              <a:buSzPts val="3200"/>
              <a:buNone/>
              <a:defRPr sz="3200">
                <a:solidFill>
                  <a:schemeClr val="dk2"/>
                </a:solidFill>
              </a:defRPr>
            </a:lvl1pPr>
            <a:lvl2pPr lvl="1" algn="ctr">
              <a:spcBef>
                <a:spcPts val="0"/>
              </a:spcBef>
              <a:spcAft>
                <a:spcPts val="0"/>
              </a:spcAft>
              <a:buClr>
                <a:schemeClr val="dk2"/>
              </a:buClr>
              <a:buSzPts val="3200"/>
              <a:buNone/>
              <a:defRPr sz="3200">
                <a:solidFill>
                  <a:schemeClr val="dk2"/>
                </a:solidFill>
              </a:defRPr>
            </a:lvl2pPr>
            <a:lvl3pPr lvl="2" algn="ctr">
              <a:spcBef>
                <a:spcPts val="0"/>
              </a:spcBef>
              <a:spcAft>
                <a:spcPts val="0"/>
              </a:spcAft>
              <a:buClr>
                <a:schemeClr val="dk2"/>
              </a:buClr>
              <a:buSzPts val="3200"/>
              <a:buNone/>
              <a:defRPr sz="3200">
                <a:solidFill>
                  <a:schemeClr val="dk2"/>
                </a:solidFill>
              </a:defRPr>
            </a:lvl3pPr>
            <a:lvl4pPr lvl="3" algn="ctr">
              <a:spcBef>
                <a:spcPts val="0"/>
              </a:spcBef>
              <a:spcAft>
                <a:spcPts val="0"/>
              </a:spcAft>
              <a:buClr>
                <a:schemeClr val="dk2"/>
              </a:buClr>
              <a:buSzPts val="3200"/>
              <a:buNone/>
              <a:defRPr sz="3200">
                <a:solidFill>
                  <a:schemeClr val="dk2"/>
                </a:solidFill>
              </a:defRPr>
            </a:lvl4pPr>
            <a:lvl5pPr lvl="4" algn="ctr">
              <a:spcBef>
                <a:spcPts val="0"/>
              </a:spcBef>
              <a:spcAft>
                <a:spcPts val="0"/>
              </a:spcAft>
              <a:buClr>
                <a:schemeClr val="dk2"/>
              </a:buClr>
              <a:buSzPts val="3200"/>
              <a:buNone/>
              <a:defRPr sz="3200">
                <a:solidFill>
                  <a:schemeClr val="dk2"/>
                </a:solidFill>
              </a:defRPr>
            </a:lvl5pPr>
            <a:lvl6pPr lvl="5" algn="ctr">
              <a:spcBef>
                <a:spcPts val="0"/>
              </a:spcBef>
              <a:spcAft>
                <a:spcPts val="0"/>
              </a:spcAft>
              <a:buClr>
                <a:schemeClr val="dk2"/>
              </a:buClr>
              <a:buSzPts val="3200"/>
              <a:buNone/>
              <a:defRPr sz="3200">
                <a:solidFill>
                  <a:schemeClr val="dk2"/>
                </a:solidFill>
              </a:defRPr>
            </a:lvl6pPr>
            <a:lvl7pPr lvl="6" algn="ctr">
              <a:spcBef>
                <a:spcPts val="0"/>
              </a:spcBef>
              <a:spcAft>
                <a:spcPts val="0"/>
              </a:spcAft>
              <a:buClr>
                <a:schemeClr val="dk2"/>
              </a:buClr>
              <a:buSzPts val="3200"/>
              <a:buNone/>
              <a:defRPr sz="3200">
                <a:solidFill>
                  <a:schemeClr val="dk2"/>
                </a:solidFill>
              </a:defRPr>
            </a:lvl7pPr>
            <a:lvl8pPr lvl="7" algn="ctr">
              <a:spcBef>
                <a:spcPts val="0"/>
              </a:spcBef>
              <a:spcAft>
                <a:spcPts val="0"/>
              </a:spcAft>
              <a:buClr>
                <a:schemeClr val="dk2"/>
              </a:buClr>
              <a:buSzPts val="3200"/>
              <a:buNone/>
              <a:defRPr sz="3200">
                <a:solidFill>
                  <a:schemeClr val="dk2"/>
                </a:solidFill>
              </a:defRPr>
            </a:lvl8pPr>
            <a:lvl9pPr lvl="8" algn="ctr">
              <a:spcBef>
                <a:spcPts val="0"/>
              </a:spcBef>
              <a:spcAft>
                <a:spcPts val="0"/>
              </a:spcAft>
              <a:buClr>
                <a:schemeClr val="dk2"/>
              </a:buClr>
              <a:buSzPts val="3200"/>
              <a:buNone/>
              <a:defRPr sz="3200">
                <a:solidFill>
                  <a:schemeClr val="dk2"/>
                </a:solidFill>
              </a:defRPr>
            </a:lvl9pPr>
          </a:lstStyle>
          <a:p>
            <a:endParaRPr/>
          </a:p>
        </p:txBody>
      </p:sp>
      <p:sp>
        <p:nvSpPr>
          <p:cNvPr id="48" name="Google Shape;48;p3"/>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dk2"/>
        </a:solidFill>
        <a:effectLst/>
      </p:bgPr>
    </p:bg>
    <p:spTree>
      <p:nvGrpSpPr>
        <p:cNvPr id="1" name="Shape 49"/>
        <p:cNvGrpSpPr/>
        <p:nvPr/>
      </p:nvGrpSpPr>
      <p:grpSpPr>
        <a:xfrm>
          <a:off x="0" y="0"/>
          <a:ext cx="0" cy="0"/>
          <a:chOff x="0" y="0"/>
          <a:chExt cx="0" cy="0"/>
        </a:xfrm>
      </p:grpSpPr>
      <p:sp>
        <p:nvSpPr>
          <p:cNvPr id="50" name="Google Shape;50;p4"/>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4"/>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4"/>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4"/>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54" name="Google Shape;54;p4"/>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55" name="Google Shape;55;p4"/>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dk2"/>
        </a:solidFill>
        <a:effectLst/>
      </p:bgPr>
    </p:bg>
    <p:spTree>
      <p:nvGrpSpPr>
        <p:cNvPr id="1" name="Shape 56"/>
        <p:cNvGrpSpPr/>
        <p:nvPr/>
      </p:nvGrpSpPr>
      <p:grpSpPr>
        <a:xfrm>
          <a:off x="0" y="0"/>
          <a:ext cx="0" cy="0"/>
          <a:chOff x="0" y="0"/>
          <a:chExt cx="0" cy="0"/>
        </a:xfrm>
      </p:grpSpPr>
      <p:sp>
        <p:nvSpPr>
          <p:cNvPr id="57" name="Google Shape;57;p5"/>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5"/>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5"/>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5"/>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1" name="Google Shape;61;p5"/>
          <p:cNvSpPr txBox="1">
            <a:spLocks noGrp="1"/>
          </p:cNvSpPr>
          <p:nvPr>
            <p:ph type="body" idx="1"/>
          </p:nvPr>
        </p:nvSpPr>
        <p:spPr>
          <a:xfrm>
            <a:off x="819150" y="1990725"/>
            <a:ext cx="3686100" cy="24480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62" name="Google Shape;62;p5"/>
          <p:cNvSpPr txBox="1">
            <a:spLocks noGrp="1"/>
          </p:cNvSpPr>
          <p:nvPr>
            <p:ph type="body" idx="2"/>
          </p:nvPr>
        </p:nvSpPr>
        <p:spPr>
          <a:xfrm>
            <a:off x="4638675" y="1990725"/>
            <a:ext cx="3686100" cy="24480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63" name="Google Shape;63;p5"/>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dk2"/>
        </a:solidFill>
        <a:effectLst/>
      </p:bgPr>
    </p:bg>
    <p:spTree>
      <p:nvGrpSpPr>
        <p:cNvPr id="1" name="Shape 64"/>
        <p:cNvGrpSpPr/>
        <p:nvPr/>
      </p:nvGrpSpPr>
      <p:grpSpPr>
        <a:xfrm>
          <a:off x="0" y="0"/>
          <a:ext cx="0" cy="0"/>
          <a:chOff x="0" y="0"/>
          <a:chExt cx="0" cy="0"/>
        </a:xfrm>
      </p:grpSpPr>
      <p:sp>
        <p:nvSpPr>
          <p:cNvPr id="65" name="Google Shape;65;p6"/>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6"/>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6"/>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6"/>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9" name="Google Shape;69;p6"/>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accent3"/>
        </a:solidFill>
        <a:effectLst/>
      </p:bgPr>
    </p:bg>
    <p:spTree>
      <p:nvGrpSpPr>
        <p:cNvPr id="1" name="Shape 70"/>
        <p:cNvGrpSpPr/>
        <p:nvPr/>
      </p:nvGrpSpPr>
      <p:grpSpPr>
        <a:xfrm>
          <a:off x="0" y="0"/>
          <a:ext cx="0" cy="0"/>
          <a:chOff x="0" y="0"/>
          <a:chExt cx="0" cy="0"/>
        </a:xfrm>
      </p:grpSpPr>
      <p:sp>
        <p:nvSpPr>
          <p:cNvPr id="71" name="Google Shape;71;p7"/>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7"/>
          <p:cNvSpPr/>
          <p:nvPr/>
        </p:nvSpPr>
        <p:spPr>
          <a:xfrm>
            <a:off x="31" y="2824500"/>
            <a:ext cx="7370400" cy="23190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7"/>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7"/>
          <p:cNvSpPr txBox="1">
            <a:spLocks noGrp="1"/>
          </p:cNvSpPr>
          <p:nvPr>
            <p:ph type="title"/>
          </p:nvPr>
        </p:nvSpPr>
        <p:spPr>
          <a:xfrm>
            <a:off x="819150" y="845600"/>
            <a:ext cx="3709200" cy="1383000"/>
          </a:xfrm>
          <a:prstGeom prst="rect">
            <a:avLst/>
          </a:prstGeom>
        </p:spPr>
        <p:txBody>
          <a:bodyPr spcFirstLastPara="1" wrap="square" lIns="91425" tIns="91425" rIns="91425" bIns="91425" anchor="t" anchorCtr="0"/>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75" name="Google Shape;75;p7"/>
          <p:cNvSpPr txBox="1">
            <a:spLocks noGrp="1"/>
          </p:cNvSpPr>
          <p:nvPr>
            <p:ph type="body" idx="1"/>
          </p:nvPr>
        </p:nvSpPr>
        <p:spPr>
          <a:xfrm>
            <a:off x="830700" y="2319050"/>
            <a:ext cx="3709200" cy="21198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76" name="Google Shape;76;p7"/>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1"/>
        </a:solidFill>
        <a:effectLst/>
      </p:bgPr>
    </p:bg>
    <p:spTree>
      <p:nvGrpSpPr>
        <p:cNvPr id="1" name="Shape 77"/>
        <p:cNvGrpSpPr/>
        <p:nvPr/>
      </p:nvGrpSpPr>
      <p:grpSpPr>
        <a:xfrm>
          <a:off x="0" y="0"/>
          <a:ext cx="0" cy="0"/>
          <a:chOff x="0" y="0"/>
          <a:chExt cx="0" cy="0"/>
        </a:xfrm>
      </p:grpSpPr>
      <p:sp>
        <p:nvSpPr>
          <p:cNvPr id="78" name="Google Shape;78;p8"/>
          <p:cNvSpPr/>
          <p:nvPr/>
        </p:nvSpPr>
        <p:spPr>
          <a:xfrm>
            <a:off x="0" y="2823144"/>
            <a:ext cx="7369200" cy="23169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8"/>
          <p:cNvSpPr/>
          <p:nvPr/>
        </p:nvSpPr>
        <p:spPr>
          <a:xfrm flipH="1">
            <a:off x="3583210" y="1554113"/>
            <a:ext cx="5560500" cy="35895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 name="Google Shape;80;p8"/>
          <p:cNvGrpSpPr/>
          <p:nvPr/>
        </p:nvGrpSpPr>
        <p:grpSpPr>
          <a:xfrm>
            <a:off x="255991" y="-118"/>
            <a:ext cx="2251347" cy="1043408"/>
            <a:chOff x="3961956" y="4383950"/>
            <a:chExt cx="1160548" cy="548700"/>
          </a:xfrm>
        </p:grpSpPr>
        <p:sp>
          <p:nvSpPr>
            <p:cNvPr id="81" name="Google Shape;81;p8"/>
            <p:cNvSpPr/>
            <p:nvPr/>
          </p:nvSpPr>
          <p:spPr>
            <a:xfrm>
              <a:off x="4224904"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8"/>
            <p:cNvSpPr/>
            <p:nvPr/>
          </p:nvSpPr>
          <p:spPr>
            <a:xfrm>
              <a:off x="4093430"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8"/>
            <p:cNvSpPr/>
            <p:nvPr/>
          </p:nvSpPr>
          <p:spPr>
            <a:xfrm>
              <a:off x="3961956"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 name="Google Shape;84;p8"/>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5" name="Google Shape;85;p8"/>
          <p:cNvGrpSpPr/>
          <p:nvPr/>
        </p:nvGrpSpPr>
        <p:grpSpPr>
          <a:xfrm>
            <a:off x="34934" y="4522125"/>
            <a:ext cx="1593306" cy="617072"/>
            <a:chOff x="6917201" y="0"/>
            <a:chExt cx="2227777" cy="863400"/>
          </a:xfrm>
        </p:grpSpPr>
        <p:sp>
          <p:nvSpPr>
            <p:cNvPr id="86" name="Google Shape;86;p8"/>
            <p:cNvSpPr/>
            <p:nvPr/>
          </p:nvSpPr>
          <p:spPr>
            <a:xfrm>
              <a:off x="7641677"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8"/>
            <p:cNvSpPr/>
            <p:nvPr/>
          </p:nvSpPr>
          <p:spPr>
            <a:xfrm>
              <a:off x="7279439"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8"/>
            <p:cNvSpPr/>
            <p:nvPr/>
          </p:nvSpPr>
          <p:spPr>
            <a:xfrm>
              <a:off x="6917201"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 name="Google Shape;89;p8"/>
          <p:cNvGrpSpPr/>
          <p:nvPr/>
        </p:nvGrpSpPr>
        <p:grpSpPr>
          <a:xfrm>
            <a:off x="5886353" y="1243"/>
            <a:ext cx="3257455" cy="1261514"/>
            <a:chOff x="6917201" y="0"/>
            <a:chExt cx="2227777" cy="863400"/>
          </a:xfrm>
        </p:grpSpPr>
        <p:sp>
          <p:nvSpPr>
            <p:cNvPr id="90" name="Google Shape;90;p8"/>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8"/>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8"/>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 name="Google Shape;93;p8"/>
          <p:cNvSpPr txBox="1">
            <a:spLocks noGrp="1"/>
          </p:cNvSpPr>
          <p:nvPr>
            <p:ph type="title"/>
          </p:nvPr>
        </p:nvSpPr>
        <p:spPr>
          <a:xfrm>
            <a:off x="1393929" y="1301146"/>
            <a:ext cx="6366900" cy="2539200"/>
          </a:xfrm>
          <a:prstGeom prst="rect">
            <a:avLst/>
          </a:prstGeom>
        </p:spPr>
        <p:txBody>
          <a:bodyPr spcFirstLastPara="1" wrap="square" lIns="91425" tIns="91425" rIns="91425" bIns="91425" anchor="ctr" anchorCtr="0"/>
          <a:lstStyle>
            <a:lvl1pPr lvl="0" algn="ctr">
              <a:spcBef>
                <a:spcPts val="0"/>
              </a:spcBef>
              <a:spcAft>
                <a:spcPts val="0"/>
              </a:spcAft>
              <a:buSzPts val="3200"/>
              <a:buNone/>
              <a:defRPr sz="3200"/>
            </a:lvl1pPr>
            <a:lvl2pPr lvl="1" algn="ctr">
              <a:spcBef>
                <a:spcPts val="0"/>
              </a:spcBef>
              <a:spcAft>
                <a:spcPts val="0"/>
              </a:spcAft>
              <a:buSzPts val="3200"/>
              <a:buNone/>
              <a:defRPr sz="3200"/>
            </a:lvl2pPr>
            <a:lvl3pPr lvl="2" algn="ctr">
              <a:spcBef>
                <a:spcPts val="0"/>
              </a:spcBef>
              <a:spcAft>
                <a:spcPts val="0"/>
              </a:spcAft>
              <a:buSzPts val="3200"/>
              <a:buNone/>
              <a:defRPr sz="3200"/>
            </a:lvl3pPr>
            <a:lvl4pPr lvl="3" algn="ctr">
              <a:spcBef>
                <a:spcPts val="0"/>
              </a:spcBef>
              <a:spcAft>
                <a:spcPts val="0"/>
              </a:spcAft>
              <a:buSzPts val="3200"/>
              <a:buNone/>
              <a:defRPr sz="3200"/>
            </a:lvl4pPr>
            <a:lvl5pPr lvl="4" algn="ctr">
              <a:spcBef>
                <a:spcPts val="0"/>
              </a:spcBef>
              <a:spcAft>
                <a:spcPts val="0"/>
              </a:spcAft>
              <a:buSzPts val="3200"/>
              <a:buNone/>
              <a:defRPr sz="3200"/>
            </a:lvl5pPr>
            <a:lvl6pPr lvl="5" algn="ctr">
              <a:spcBef>
                <a:spcPts val="0"/>
              </a:spcBef>
              <a:spcAft>
                <a:spcPts val="0"/>
              </a:spcAft>
              <a:buSzPts val="3200"/>
              <a:buNone/>
              <a:defRPr sz="3200"/>
            </a:lvl6pPr>
            <a:lvl7pPr lvl="6" algn="ctr">
              <a:spcBef>
                <a:spcPts val="0"/>
              </a:spcBef>
              <a:spcAft>
                <a:spcPts val="0"/>
              </a:spcAft>
              <a:buSzPts val="3200"/>
              <a:buNone/>
              <a:defRPr sz="3200"/>
            </a:lvl7pPr>
            <a:lvl8pPr lvl="7" algn="ctr">
              <a:spcBef>
                <a:spcPts val="0"/>
              </a:spcBef>
              <a:spcAft>
                <a:spcPts val="0"/>
              </a:spcAft>
              <a:buSzPts val="3200"/>
              <a:buNone/>
              <a:defRPr sz="3200"/>
            </a:lvl8pPr>
            <a:lvl9pPr lvl="8" algn="ctr">
              <a:spcBef>
                <a:spcPts val="0"/>
              </a:spcBef>
              <a:spcAft>
                <a:spcPts val="0"/>
              </a:spcAft>
              <a:buSzPts val="3200"/>
              <a:buNone/>
              <a:defRPr sz="3200"/>
            </a:lvl9pPr>
          </a:lstStyle>
          <a:p>
            <a:endParaRPr/>
          </a:p>
        </p:txBody>
      </p:sp>
      <p:sp>
        <p:nvSpPr>
          <p:cNvPr id="94" name="Google Shape;94;p8"/>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dk2"/>
        </a:solidFill>
        <a:effectLst/>
      </p:bgPr>
    </p:bg>
    <p:spTree>
      <p:nvGrpSpPr>
        <p:cNvPr id="1" name="Shape 95"/>
        <p:cNvGrpSpPr/>
        <p:nvPr/>
      </p:nvGrpSpPr>
      <p:grpSpPr>
        <a:xfrm>
          <a:off x="0" y="0"/>
          <a:ext cx="0" cy="0"/>
          <a:chOff x="0" y="0"/>
          <a:chExt cx="0" cy="0"/>
        </a:xfrm>
      </p:grpSpPr>
      <p:sp>
        <p:nvSpPr>
          <p:cNvPr id="96" name="Google Shape;96;p9"/>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9"/>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9"/>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9"/>
          <p:cNvSpPr txBox="1">
            <a:spLocks noGrp="1"/>
          </p:cNvSpPr>
          <p:nvPr>
            <p:ph type="title"/>
          </p:nvPr>
        </p:nvSpPr>
        <p:spPr>
          <a:xfrm>
            <a:off x="819150" y="845600"/>
            <a:ext cx="6424200" cy="705000"/>
          </a:xfrm>
          <a:prstGeom prst="rect">
            <a:avLst/>
          </a:prstGeom>
        </p:spPr>
        <p:txBody>
          <a:bodyPr spcFirstLastPara="1" wrap="square" lIns="91425" tIns="91425" rIns="91425" bIns="91425" anchor="t" anchorCtr="0"/>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100" name="Google Shape;100;p9"/>
          <p:cNvSpPr txBox="1">
            <a:spLocks noGrp="1"/>
          </p:cNvSpPr>
          <p:nvPr>
            <p:ph type="subTitle" idx="1"/>
          </p:nvPr>
        </p:nvSpPr>
        <p:spPr>
          <a:xfrm>
            <a:off x="819150" y="1550700"/>
            <a:ext cx="5859900" cy="393600"/>
          </a:xfrm>
          <a:prstGeom prst="rect">
            <a:avLst/>
          </a:prstGeom>
        </p:spPr>
        <p:txBody>
          <a:bodyPr spcFirstLastPara="1" wrap="square" lIns="91425" tIns="91425" rIns="91425" bIns="91425" anchor="t" anchorCtr="0"/>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101" name="Google Shape;101;p9"/>
          <p:cNvSpPr txBox="1">
            <a:spLocks noGrp="1"/>
          </p:cNvSpPr>
          <p:nvPr>
            <p:ph type="body" idx="2"/>
          </p:nvPr>
        </p:nvSpPr>
        <p:spPr>
          <a:xfrm>
            <a:off x="819150" y="2467050"/>
            <a:ext cx="5859900" cy="20955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102" name="Google Shape;102;p9"/>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accent1"/>
        </a:solidFill>
        <a:effectLst/>
      </p:bgPr>
    </p:bg>
    <p:spTree>
      <p:nvGrpSpPr>
        <p:cNvPr id="1" name="Shape 103"/>
        <p:cNvGrpSpPr/>
        <p:nvPr/>
      </p:nvGrpSpPr>
      <p:grpSpPr>
        <a:xfrm>
          <a:off x="0" y="0"/>
          <a:ext cx="0" cy="0"/>
          <a:chOff x="0" y="0"/>
          <a:chExt cx="0" cy="0"/>
        </a:xfrm>
      </p:grpSpPr>
      <p:sp>
        <p:nvSpPr>
          <p:cNvPr id="104" name="Google Shape;104;p10"/>
          <p:cNvSpPr/>
          <p:nvPr/>
        </p:nvSpPr>
        <p:spPr>
          <a:xfrm>
            <a:off x="31" y="2824500"/>
            <a:ext cx="7370400" cy="23190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0"/>
          <p:cNvSpPr/>
          <p:nvPr/>
        </p:nvSpPr>
        <p:spPr>
          <a:xfrm flipH="1">
            <a:off x="3582600" y="1550700"/>
            <a:ext cx="5561400" cy="35928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0"/>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0"/>
          <p:cNvSpPr txBox="1">
            <a:spLocks noGrp="1"/>
          </p:cNvSpPr>
          <p:nvPr>
            <p:ph type="body" idx="1"/>
          </p:nvPr>
        </p:nvSpPr>
        <p:spPr>
          <a:xfrm>
            <a:off x="328025" y="4163500"/>
            <a:ext cx="7415100" cy="605100"/>
          </a:xfrm>
          <a:prstGeom prst="rect">
            <a:avLst/>
          </a:prstGeom>
        </p:spPr>
        <p:txBody>
          <a:bodyPr spcFirstLastPara="1" wrap="square" lIns="91425" tIns="91425" rIns="91425" bIns="91425" anchor="b" anchorCtr="0"/>
          <a:lstStyle>
            <a:lvl1pPr marL="457200" lvl="0" indent="-228600">
              <a:lnSpc>
                <a:spcPct val="100000"/>
              </a:lnSpc>
              <a:spcBef>
                <a:spcPts val="0"/>
              </a:spcBef>
              <a:spcAft>
                <a:spcPts val="0"/>
              </a:spcAft>
              <a:buSzPts val="1300"/>
              <a:buNone/>
              <a:defRPr/>
            </a:lvl1pPr>
          </a:lstStyle>
          <a:p>
            <a:endParaRPr/>
          </a:p>
        </p:txBody>
      </p:sp>
      <p:sp>
        <p:nvSpPr>
          <p:cNvPr id="108" name="Google Shape;108;p10"/>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hift">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a:endParaRPr/>
          </a:p>
        </p:txBody>
      </p:sp>
      <p:sp>
        <p:nvSpPr>
          <p:cNvPr id="7" name="Google Shape;7;p1"/>
          <p:cNvSpPr txBox="1">
            <a:spLocks noGrp="1"/>
          </p:cNvSpPr>
          <p:nvPr>
            <p:ph type="body" idx="1"/>
          </p:nvPr>
        </p:nvSpPr>
        <p:spPr>
          <a:xfrm>
            <a:off x="311700" y="1152475"/>
            <a:ext cx="8520600" cy="3391200"/>
          </a:xfrm>
          <a:prstGeom prst="rect">
            <a:avLst/>
          </a:prstGeom>
          <a:noFill/>
          <a:ln>
            <a:noFill/>
          </a:ln>
        </p:spPr>
        <p:txBody>
          <a:bodyPr spcFirstLastPara="1" wrap="square" lIns="91425" tIns="91425" rIns="91425" bIns="91425" anchor="t" anchorCtr="0"/>
          <a:lstStyle>
            <a:lvl1pPr marL="457200" lvl="0" indent="-31115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marL="914400" lvl="1"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marL="1371600" lvl="2"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marL="1828800" lvl="3"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marL="2286000" lvl="4"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marL="2743200" lvl="5"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marL="3200400" lvl="6"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marL="3657600" lvl="7"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marL="4114800" lvl="8" indent="-298450">
              <a:lnSpc>
                <a:spcPct val="115000"/>
              </a:lnSpc>
              <a:spcBef>
                <a:spcPts val="1600"/>
              </a:spcBef>
              <a:spcAft>
                <a:spcPts val="1600"/>
              </a:spcAft>
              <a:buClr>
                <a:schemeClr val="dk2"/>
              </a:buClr>
              <a:buSzPts val="1100"/>
              <a:buFont typeface="Calibri"/>
              <a:buChar char="■"/>
              <a:defRPr sz="1100">
                <a:solidFill>
                  <a:schemeClr val="dk2"/>
                </a:solidFill>
                <a:latin typeface="Calibri"/>
                <a:ea typeface="Calibri"/>
                <a:cs typeface="Calibri"/>
                <a:sym typeface="Calibri"/>
              </a:defRPr>
            </a:lvl9pPr>
          </a:lstStyle>
          <a:p>
            <a:endParaRPr/>
          </a:p>
        </p:txBody>
      </p:sp>
      <p:sp>
        <p:nvSpPr>
          <p:cNvPr id="8" name="Google Shape;8;p1"/>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Nunito"/>
                <a:ea typeface="Nunito"/>
                <a:cs typeface="Nunito"/>
                <a:sym typeface="Nunito"/>
              </a:defRPr>
            </a:lvl1pPr>
            <a:lvl2pPr lvl="1" algn="r">
              <a:buNone/>
              <a:defRPr sz="1000">
                <a:solidFill>
                  <a:schemeClr val="dk2"/>
                </a:solidFill>
                <a:latin typeface="Nunito"/>
                <a:ea typeface="Nunito"/>
                <a:cs typeface="Nunito"/>
                <a:sym typeface="Nunito"/>
              </a:defRPr>
            </a:lvl2pPr>
            <a:lvl3pPr lvl="2" algn="r">
              <a:buNone/>
              <a:defRPr sz="1000">
                <a:solidFill>
                  <a:schemeClr val="dk2"/>
                </a:solidFill>
                <a:latin typeface="Nunito"/>
                <a:ea typeface="Nunito"/>
                <a:cs typeface="Nunito"/>
                <a:sym typeface="Nunito"/>
              </a:defRPr>
            </a:lvl3pPr>
            <a:lvl4pPr lvl="3" algn="r">
              <a:buNone/>
              <a:defRPr sz="1000">
                <a:solidFill>
                  <a:schemeClr val="dk2"/>
                </a:solidFill>
                <a:latin typeface="Nunito"/>
                <a:ea typeface="Nunito"/>
                <a:cs typeface="Nunito"/>
                <a:sym typeface="Nunito"/>
              </a:defRPr>
            </a:lvl4pPr>
            <a:lvl5pPr lvl="4" algn="r">
              <a:buNone/>
              <a:defRPr sz="1000">
                <a:solidFill>
                  <a:schemeClr val="dk2"/>
                </a:solidFill>
                <a:latin typeface="Nunito"/>
                <a:ea typeface="Nunito"/>
                <a:cs typeface="Nunito"/>
                <a:sym typeface="Nunito"/>
              </a:defRPr>
            </a:lvl5pPr>
            <a:lvl6pPr lvl="5" algn="r">
              <a:buNone/>
              <a:defRPr sz="1000">
                <a:solidFill>
                  <a:schemeClr val="dk2"/>
                </a:solidFill>
                <a:latin typeface="Nunito"/>
                <a:ea typeface="Nunito"/>
                <a:cs typeface="Nunito"/>
                <a:sym typeface="Nunito"/>
              </a:defRPr>
            </a:lvl6pPr>
            <a:lvl7pPr lvl="6" algn="r">
              <a:buNone/>
              <a:defRPr sz="1000">
                <a:solidFill>
                  <a:schemeClr val="dk2"/>
                </a:solidFill>
                <a:latin typeface="Nunito"/>
                <a:ea typeface="Nunito"/>
                <a:cs typeface="Nunito"/>
                <a:sym typeface="Nunito"/>
              </a:defRPr>
            </a:lvl7pPr>
            <a:lvl8pPr lvl="7" algn="r">
              <a:buNone/>
              <a:defRPr sz="1000">
                <a:solidFill>
                  <a:schemeClr val="dk2"/>
                </a:solidFill>
                <a:latin typeface="Nunito"/>
                <a:ea typeface="Nunito"/>
                <a:cs typeface="Nunito"/>
                <a:sym typeface="Nunito"/>
              </a:defRPr>
            </a:lvl8pPr>
            <a:lvl9pPr lvl="8" algn="r">
              <a:buNone/>
              <a:defRPr sz="1000">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xmlns:mc="http://schemas.openxmlformats.org/markup-compatibility/2006" xmlns:p14="http://schemas.microsoft.com/office/powerpoint/2010/main">
    <mc:Choice Requires="p14">
      <p:transition spd="slow">
        <p:push dir="r"/>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s://www.sciencedaily.com/releases/2008/08/080812135515.htm"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hyperlink" Target="https://journals.lww.com/em-news/Fulltext/2002/02000/Patients_who_Demand_Antibiotics_and_the_Doctors.12.aspx" TargetMode="External"/><Relationship Id="rId5" Type="http://schemas.openxmlformats.org/officeDocument/2006/relationships/hyperlink" Target="https://www.healthline.com/health/antibiotics/addiction-how-patient-demand-helps-drive-epidemic" TargetMode="External"/><Relationship Id="rId4" Type="http://schemas.openxmlformats.org/officeDocument/2006/relationships/hyperlink" Target="https://www.cdc.gov/media/dpk/2013/docs/getsmart/dpk-antibiotics-week-Lauri-Hicks-audio-transcript.pdf"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3.jpg"/></Relationships>
</file>

<file path=ppt/slides/_rels/slide3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image" Target="../media/image29.jpg"/></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image" Target="../media/image31.png"/></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3.xml"/><Relationship Id="rId1" Type="http://schemas.openxmlformats.org/officeDocument/2006/relationships/slideLayout" Target="../slideLayouts/slideLayout3.xml"/><Relationship Id="rId4" Type="http://schemas.openxmlformats.org/officeDocument/2006/relationships/image" Target="../media/image33.jpg"/></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hyperlink" Target="https://gis.cdc.gov/grasp/PSA/AUMapView.html" TargetMode="External"/><Relationship Id="rId2" Type="http://schemas.openxmlformats.org/officeDocument/2006/relationships/notesSlide" Target="../notesSlides/notesSlide35.xml"/><Relationship Id="rId1" Type="http://schemas.openxmlformats.org/officeDocument/2006/relationships/slideLayout" Target="../slideLayouts/slideLayout3.xml"/><Relationship Id="rId4" Type="http://schemas.openxmlformats.org/officeDocument/2006/relationships/hyperlink" Target="http://apps.who.int/medicinedocs/documents/s22245en/s22245en.pdf"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36.xml"/><Relationship Id="rId1" Type="http://schemas.openxmlformats.org/officeDocument/2006/relationships/slideLayout" Target="../slideLayouts/slideLayout3.xml"/><Relationship Id="rId4" Type="http://schemas.openxmlformats.org/officeDocument/2006/relationships/image" Target="../media/image36.jpg"/></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hyperlink" Target="https://www.youtube.com/watch?v=dETK7Jc-XWA&amp;app=desktop" TargetMode="External"/><Relationship Id="rId2" Type="http://schemas.openxmlformats.org/officeDocument/2006/relationships/notesSlide" Target="../notesSlides/notesSlide38.xml"/><Relationship Id="rId1" Type="http://schemas.openxmlformats.org/officeDocument/2006/relationships/slideLayout" Target="../slideLayouts/slideLayout3.xml"/><Relationship Id="rId5" Type="http://schemas.openxmlformats.org/officeDocument/2006/relationships/image" Target="../media/image39.jpg"/><Relationship Id="rId4" Type="http://schemas.openxmlformats.org/officeDocument/2006/relationships/image" Target="../media/image38.jp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8.gif"/></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3"/>
          <p:cNvSpPr txBox="1">
            <a:spLocks noGrp="1"/>
          </p:cNvSpPr>
          <p:nvPr>
            <p:ph type="ctrTitle"/>
          </p:nvPr>
        </p:nvSpPr>
        <p:spPr>
          <a:xfrm>
            <a:off x="1255950" y="627075"/>
            <a:ext cx="6632100" cy="1766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600" i="1">
                <a:latin typeface="Georgia"/>
                <a:ea typeface="Georgia"/>
                <a:cs typeface="Georgia"/>
                <a:sym typeface="Georgia"/>
              </a:rPr>
              <a:t>Public Health Campaign for Patient Education on Antibiotic Necessity to Limit Overuse and Resistance</a:t>
            </a:r>
            <a:endParaRPr sz="2600" i="1">
              <a:latin typeface="Georgia"/>
              <a:ea typeface="Georgia"/>
              <a:cs typeface="Georgia"/>
              <a:sym typeface="Georgia"/>
            </a:endParaRPr>
          </a:p>
        </p:txBody>
      </p:sp>
      <p:pic>
        <p:nvPicPr>
          <p:cNvPr id="129" name="Google Shape;129;p13" descr="Image result for antibiotic overuse"/>
          <p:cNvPicPr preferRelativeResize="0"/>
          <p:nvPr/>
        </p:nvPicPr>
        <p:blipFill>
          <a:blip r:embed="rId3">
            <a:alphaModFix/>
          </a:blip>
          <a:stretch>
            <a:fillRect/>
          </a:stretch>
        </p:blipFill>
        <p:spPr>
          <a:xfrm>
            <a:off x="2980613" y="2393775"/>
            <a:ext cx="3467671" cy="2296600"/>
          </a:xfrm>
          <a:prstGeom prst="rect">
            <a:avLst/>
          </a:prstGeom>
          <a:noFill/>
          <a:ln>
            <a:noFill/>
          </a:ln>
        </p:spPr>
      </p:pic>
      <p:sp>
        <p:nvSpPr>
          <p:cNvPr id="130" name="Google Shape;130;p13"/>
          <p:cNvSpPr txBox="1"/>
          <p:nvPr/>
        </p:nvSpPr>
        <p:spPr>
          <a:xfrm>
            <a:off x="6776050" y="3176575"/>
            <a:ext cx="1976700" cy="1465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i="1">
                <a:solidFill>
                  <a:schemeClr val="lt1"/>
                </a:solidFill>
                <a:latin typeface="Georgia"/>
                <a:ea typeface="Georgia"/>
                <a:cs typeface="Georgia"/>
                <a:sym typeface="Georgia"/>
              </a:rPr>
              <a:t>Group 5:</a:t>
            </a:r>
            <a:endParaRPr b="1" i="1">
              <a:solidFill>
                <a:schemeClr val="lt1"/>
              </a:solidFill>
              <a:latin typeface="Georgia"/>
              <a:ea typeface="Georgia"/>
              <a:cs typeface="Georgia"/>
              <a:sym typeface="Georgia"/>
            </a:endParaRPr>
          </a:p>
          <a:p>
            <a:pPr marL="0" lvl="0" indent="0" algn="ctr" rtl="0">
              <a:spcBef>
                <a:spcPts val="0"/>
              </a:spcBef>
              <a:spcAft>
                <a:spcPts val="0"/>
              </a:spcAft>
              <a:buNone/>
            </a:pPr>
            <a:r>
              <a:rPr lang="en" i="1">
                <a:solidFill>
                  <a:schemeClr val="lt1"/>
                </a:solidFill>
                <a:latin typeface="Georgia"/>
                <a:ea typeface="Georgia"/>
                <a:cs typeface="Georgia"/>
                <a:sym typeface="Georgia"/>
              </a:rPr>
              <a:t>Ruthie Schreiber</a:t>
            </a:r>
            <a:endParaRPr i="1">
              <a:solidFill>
                <a:schemeClr val="lt1"/>
              </a:solidFill>
              <a:latin typeface="Georgia"/>
              <a:ea typeface="Georgia"/>
              <a:cs typeface="Georgia"/>
              <a:sym typeface="Georgia"/>
            </a:endParaRPr>
          </a:p>
          <a:p>
            <a:pPr marL="0" lvl="0" indent="0" algn="ctr" rtl="0">
              <a:spcBef>
                <a:spcPts val="0"/>
              </a:spcBef>
              <a:spcAft>
                <a:spcPts val="0"/>
              </a:spcAft>
              <a:buNone/>
            </a:pPr>
            <a:r>
              <a:rPr lang="en" i="1">
                <a:solidFill>
                  <a:schemeClr val="lt1"/>
                </a:solidFill>
                <a:latin typeface="Georgia"/>
                <a:ea typeface="Georgia"/>
                <a:cs typeface="Georgia"/>
                <a:sym typeface="Georgia"/>
              </a:rPr>
              <a:t>Kliti Shentolli</a:t>
            </a:r>
            <a:endParaRPr i="1">
              <a:solidFill>
                <a:schemeClr val="lt1"/>
              </a:solidFill>
              <a:latin typeface="Georgia"/>
              <a:ea typeface="Georgia"/>
              <a:cs typeface="Georgia"/>
              <a:sym typeface="Georgia"/>
            </a:endParaRPr>
          </a:p>
          <a:p>
            <a:pPr marL="0" lvl="0" indent="0" algn="ctr" rtl="0">
              <a:spcBef>
                <a:spcPts val="0"/>
              </a:spcBef>
              <a:spcAft>
                <a:spcPts val="0"/>
              </a:spcAft>
              <a:buNone/>
            </a:pPr>
            <a:r>
              <a:rPr lang="en" i="1">
                <a:solidFill>
                  <a:schemeClr val="lt1"/>
                </a:solidFill>
                <a:latin typeface="Georgia"/>
                <a:ea typeface="Georgia"/>
                <a:cs typeface="Georgia"/>
                <a:sym typeface="Georgia"/>
              </a:rPr>
              <a:t>Farhana Chowdhury</a:t>
            </a:r>
            <a:endParaRPr i="1">
              <a:solidFill>
                <a:schemeClr val="lt1"/>
              </a:solidFill>
              <a:latin typeface="Georgia"/>
              <a:ea typeface="Georgia"/>
              <a:cs typeface="Georgia"/>
              <a:sym typeface="Georgia"/>
            </a:endParaRPr>
          </a:p>
          <a:p>
            <a:pPr marL="0" lvl="0" indent="0" algn="ctr" rtl="0">
              <a:spcBef>
                <a:spcPts val="0"/>
              </a:spcBef>
              <a:spcAft>
                <a:spcPts val="0"/>
              </a:spcAft>
              <a:buNone/>
            </a:pPr>
            <a:r>
              <a:rPr lang="en" i="1">
                <a:solidFill>
                  <a:schemeClr val="lt1"/>
                </a:solidFill>
                <a:latin typeface="Georgia"/>
                <a:ea typeface="Georgia"/>
                <a:cs typeface="Georgia"/>
                <a:sym typeface="Georgia"/>
              </a:rPr>
              <a:t>Maria Barak</a:t>
            </a:r>
            <a:endParaRPr i="1">
              <a:solidFill>
                <a:schemeClr val="lt1"/>
              </a:solidFill>
              <a:latin typeface="Georgia"/>
              <a:ea typeface="Georgia"/>
              <a:cs typeface="Georgia"/>
              <a:sym typeface="Georgia"/>
            </a:endParaRPr>
          </a:p>
          <a:p>
            <a:pPr marL="0" lvl="0" indent="0" algn="ctr" rtl="0">
              <a:spcBef>
                <a:spcPts val="0"/>
              </a:spcBef>
              <a:spcAft>
                <a:spcPts val="0"/>
              </a:spcAft>
              <a:buClr>
                <a:srgbClr val="000000"/>
              </a:buClr>
              <a:buSzPts val="1100"/>
              <a:buFont typeface="Arial"/>
              <a:buNone/>
            </a:pPr>
            <a:r>
              <a:rPr lang="en" i="1">
                <a:solidFill>
                  <a:schemeClr val="lt1"/>
                </a:solidFill>
                <a:latin typeface="Georgia"/>
                <a:ea typeface="Georgia"/>
                <a:cs typeface="Georgia"/>
                <a:sym typeface="Georgia"/>
              </a:rPr>
              <a:t>Genna Giordano</a:t>
            </a:r>
            <a:endParaRPr i="1">
              <a:solidFill>
                <a:schemeClr val="lt1"/>
              </a:solidFill>
              <a:latin typeface="Georgia"/>
              <a:ea typeface="Georgia"/>
              <a:cs typeface="Georgia"/>
              <a:sym typeface="Georgi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fade">
                                      <p:cBhvr>
                                        <p:cTn id="7" dur="1000"/>
                                        <p:tgtEl>
                                          <p:spTgt spid="1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9"/>
                                        </p:tgtEl>
                                        <p:attrNameLst>
                                          <p:attrName>style.visibility</p:attrName>
                                        </p:attrNameLst>
                                      </p:cBhvr>
                                      <p:to>
                                        <p:strVal val="visible"/>
                                      </p:to>
                                    </p:set>
                                    <p:animEffect transition="in" filter="fade">
                                      <p:cBhvr>
                                        <p:cTn id="12" dur="1000"/>
                                        <p:tgtEl>
                                          <p:spTgt spid="1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22"/>
          <p:cNvSpPr txBox="1">
            <a:spLocks noGrp="1"/>
          </p:cNvSpPr>
          <p:nvPr>
            <p:ph type="body" idx="1"/>
          </p:nvPr>
        </p:nvSpPr>
        <p:spPr>
          <a:xfrm>
            <a:off x="690900" y="785025"/>
            <a:ext cx="7505700" cy="3345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b="1">
                <a:latin typeface="Arial"/>
                <a:ea typeface="Arial"/>
                <a:cs typeface="Arial"/>
                <a:sym typeface="Arial"/>
              </a:rPr>
              <a:t>b) Physician’s behaviour:</a:t>
            </a:r>
            <a:r>
              <a:rPr lang="en" b="1">
                <a:latin typeface="Arial"/>
                <a:ea typeface="Arial"/>
                <a:cs typeface="Arial"/>
                <a:sym typeface="Arial"/>
              </a:rPr>
              <a:t>  </a:t>
            </a:r>
            <a:endParaRPr b="1">
              <a:latin typeface="Arial"/>
              <a:ea typeface="Arial"/>
              <a:cs typeface="Arial"/>
              <a:sym typeface="Arial"/>
            </a:endParaRPr>
          </a:p>
          <a:p>
            <a:pPr marL="457200" lvl="0" indent="-317500" algn="l" rtl="0">
              <a:spcBef>
                <a:spcPts val="1600"/>
              </a:spcBef>
              <a:spcAft>
                <a:spcPts val="0"/>
              </a:spcAft>
              <a:buSzPts val="1400"/>
              <a:buFont typeface="Arial"/>
              <a:buChar char="●"/>
            </a:pPr>
            <a:r>
              <a:rPr lang="en" sz="1400">
                <a:solidFill>
                  <a:srgbClr val="000000"/>
                </a:solidFill>
                <a:latin typeface="Arial"/>
                <a:ea typeface="Arial"/>
                <a:cs typeface="Arial"/>
                <a:sym typeface="Arial"/>
              </a:rPr>
              <a:t>According to Journal of the American Medical Association (JAMA), over 30% of antibiotics prescribed in the U.S are unnecessary, most of which are for respiratory conditions caused by viruses.</a:t>
            </a:r>
            <a:endParaRPr sz="1400">
              <a:solidFill>
                <a:srgbClr val="000000"/>
              </a:solidFill>
              <a:latin typeface="Arial"/>
              <a:ea typeface="Arial"/>
              <a:cs typeface="Arial"/>
              <a:sym typeface="Arial"/>
            </a:endParaRPr>
          </a:p>
          <a:p>
            <a:pPr marL="457200" lvl="0" indent="-317500" algn="l" rtl="0">
              <a:spcBef>
                <a:spcPts val="0"/>
              </a:spcBef>
              <a:spcAft>
                <a:spcPts val="0"/>
              </a:spcAft>
              <a:buClr>
                <a:srgbClr val="000000"/>
              </a:buClr>
              <a:buSzPts val="1400"/>
              <a:buFont typeface="Arial"/>
              <a:buChar char="●"/>
            </a:pPr>
            <a:r>
              <a:rPr lang="en" sz="1400">
                <a:solidFill>
                  <a:srgbClr val="000000"/>
                </a:solidFill>
                <a:latin typeface="Arial"/>
                <a:ea typeface="Arial"/>
                <a:cs typeface="Arial"/>
                <a:sym typeface="Arial"/>
              </a:rPr>
              <a:t>Why do physicians prescribe so many antibiotics then? </a:t>
            </a:r>
            <a:endParaRPr sz="1400">
              <a:solidFill>
                <a:srgbClr val="000000"/>
              </a:solidFill>
              <a:latin typeface="Arial"/>
              <a:ea typeface="Arial"/>
              <a:cs typeface="Arial"/>
              <a:sym typeface="Arial"/>
            </a:endParaRPr>
          </a:p>
          <a:p>
            <a:pPr marL="914400" lvl="1" indent="-317500" algn="l" rtl="0">
              <a:spcBef>
                <a:spcPts val="0"/>
              </a:spcBef>
              <a:spcAft>
                <a:spcPts val="0"/>
              </a:spcAft>
              <a:buClr>
                <a:srgbClr val="000000"/>
              </a:buClr>
              <a:buSzPts val="1400"/>
              <a:buFont typeface="Arial"/>
              <a:buChar char="○"/>
            </a:pPr>
            <a:r>
              <a:rPr lang="en" sz="1400" u="sng">
                <a:solidFill>
                  <a:srgbClr val="000000"/>
                </a:solidFill>
                <a:latin typeface="Arial"/>
                <a:ea typeface="Arial"/>
                <a:cs typeface="Arial"/>
                <a:sym typeface="Arial"/>
              </a:rPr>
              <a:t> Patient satisfaction and pressure</a:t>
            </a:r>
            <a:r>
              <a:rPr lang="en" sz="1400">
                <a:solidFill>
                  <a:srgbClr val="000000"/>
                </a:solidFill>
                <a:latin typeface="Arial"/>
                <a:ea typeface="Arial"/>
                <a:cs typeface="Arial"/>
                <a:sym typeface="Arial"/>
              </a:rPr>
              <a:t> (avoid arguments, keep patients satisfied)</a:t>
            </a:r>
            <a:endParaRPr sz="1400">
              <a:solidFill>
                <a:srgbClr val="000000"/>
              </a:solidFill>
              <a:latin typeface="Arial"/>
              <a:ea typeface="Arial"/>
              <a:cs typeface="Arial"/>
              <a:sym typeface="Arial"/>
            </a:endParaRPr>
          </a:p>
          <a:p>
            <a:pPr marL="914400" lvl="1" indent="-317500" algn="l" rtl="0">
              <a:spcBef>
                <a:spcPts val="0"/>
              </a:spcBef>
              <a:spcAft>
                <a:spcPts val="0"/>
              </a:spcAft>
              <a:buClr>
                <a:srgbClr val="000000"/>
              </a:buClr>
              <a:buSzPts val="1400"/>
              <a:buChar char="○"/>
            </a:pPr>
            <a:r>
              <a:rPr lang="en" sz="1400" b="1" u="sng">
                <a:solidFill>
                  <a:srgbClr val="000000"/>
                </a:solidFill>
                <a:latin typeface="Arial"/>
                <a:ea typeface="Arial"/>
                <a:cs typeface="Arial"/>
                <a:sym typeface="Arial"/>
              </a:rPr>
              <a:t> </a:t>
            </a:r>
            <a:r>
              <a:rPr lang="en" sz="1400" u="sng">
                <a:solidFill>
                  <a:srgbClr val="000000"/>
                </a:solidFill>
                <a:latin typeface="Arial"/>
                <a:ea typeface="Arial"/>
                <a:cs typeface="Arial"/>
                <a:sym typeface="Arial"/>
              </a:rPr>
              <a:t>Time constraints</a:t>
            </a:r>
            <a:r>
              <a:rPr lang="en" sz="1400" b="1">
                <a:solidFill>
                  <a:srgbClr val="000000"/>
                </a:solidFill>
                <a:latin typeface="Arial"/>
                <a:ea typeface="Arial"/>
                <a:cs typeface="Arial"/>
                <a:sym typeface="Arial"/>
              </a:rPr>
              <a:t> </a:t>
            </a:r>
            <a:r>
              <a:rPr lang="en" sz="1400">
                <a:solidFill>
                  <a:srgbClr val="000000"/>
                </a:solidFill>
                <a:latin typeface="Arial"/>
                <a:ea typeface="Arial"/>
                <a:cs typeface="Arial"/>
                <a:sym typeface="Arial"/>
              </a:rPr>
              <a:t>(limited time, need to see more patients).</a:t>
            </a:r>
            <a:endParaRPr sz="1400">
              <a:solidFill>
                <a:srgbClr val="000000"/>
              </a:solidFill>
              <a:latin typeface="Arial"/>
              <a:ea typeface="Arial"/>
              <a:cs typeface="Arial"/>
              <a:sym typeface="Arial"/>
            </a:endParaRPr>
          </a:p>
          <a:p>
            <a:pPr marL="914400" lvl="1" indent="-317500" algn="l" rtl="0">
              <a:spcBef>
                <a:spcPts val="0"/>
              </a:spcBef>
              <a:spcAft>
                <a:spcPts val="0"/>
              </a:spcAft>
              <a:buClr>
                <a:srgbClr val="000000"/>
              </a:buClr>
              <a:buSzPts val="1400"/>
              <a:buChar char="○"/>
            </a:pPr>
            <a:r>
              <a:rPr lang="en" sz="1400">
                <a:solidFill>
                  <a:srgbClr val="000000"/>
                </a:solidFill>
                <a:latin typeface="Arial"/>
                <a:ea typeface="Arial"/>
                <a:cs typeface="Arial"/>
                <a:sym typeface="Arial"/>
              </a:rPr>
              <a:t> </a:t>
            </a:r>
            <a:r>
              <a:rPr lang="en" sz="1400" u="sng">
                <a:solidFill>
                  <a:srgbClr val="000000"/>
                </a:solidFill>
                <a:latin typeface="Arial"/>
                <a:ea typeface="Arial"/>
                <a:cs typeface="Arial"/>
                <a:sym typeface="Arial"/>
              </a:rPr>
              <a:t>Decision fatigue</a:t>
            </a:r>
            <a:r>
              <a:rPr lang="en" sz="1400" b="1">
                <a:solidFill>
                  <a:srgbClr val="000000"/>
                </a:solidFill>
                <a:latin typeface="Arial"/>
                <a:ea typeface="Arial"/>
                <a:cs typeface="Arial"/>
                <a:sym typeface="Arial"/>
              </a:rPr>
              <a:t> </a:t>
            </a:r>
            <a:r>
              <a:rPr lang="en" sz="1400">
                <a:solidFill>
                  <a:srgbClr val="000000"/>
                </a:solidFill>
                <a:latin typeface="Arial"/>
                <a:ea typeface="Arial"/>
                <a:cs typeface="Arial"/>
                <a:sym typeface="Arial"/>
              </a:rPr>
              <a:t>(shortage of physicians, working longer hours, tired).</a:t>
            </a:r>
            <a:endParaRPr sz="1400">
              <a:solidFill>
                <a:srgbClr val="000000"/>
              </a:solidFill>
              <a:latin typeface="Arial"/>
              <a:ea typeface="Arial"/>
              <a:cs typeface="Arial"/>
              <a:sym typeface="Arial"/>
            </a:endParaRPr>
          </a:p>
          <a:p>
            <a:pPr marL="914400" lvl="1" indent="-317500" algn="l" rtl="0">
              <a:spcBef>
                <a:spcPts val="0"/>
              </a:spcBef>
              <a:spcAft>
                <a:spcPts val="0"/>
              </a:spcAft>
              <a:buClr>
                <a:srgbClr val="000000"/>
              </a:buClr>
              <a:buSzPts val="1400"/>
              <a:buChar char="○"/>
            </a:pPr>
            <a:r>
              <a:rPr lang="en" sz="1400">
                <a:solidFill>
                  <a:srgbClr val="000000"/>
                </a:solidFill>
                <a:latin typeface="Arial"/>
                <a:ea typeface="Arial"/>
                <a:cs typeface="Arial"/>
                <a:sym typeface="Arial"/>
              </a:rPr>
              <a:t> </a:t>
            </a:r>
            <a:r>
              <a:rPr lang="en" sz="1400" u="sng">
                <a:solidFill>
                  <a:srgbClr val="000000"/>
                </a:solidFill>
                <a:latin typeface="Arial"/>
                <a:ea typeface="Arial"/>
                <a:cs typeface="Arial"/>
                <a:sym typeface="Arial"/>
              </a:rPr>
              <a:t>Uncertain diagnoses</a:t>
            </a:r>
            <a:r>
              <a:rPr lang="en" sz="1400" b="1">
                <a:solidFill>
                  <a:srgbClr val="000000"/>
                </a:solidFill>
                <a:latin typeface="Arial"/>
                <a:ea typeface="Arial"/>
                <a:cs typeface="Arial"/>
                <a:sym typeface="Arial"/>
              </a:rPr>
              <a:t> </a:t>
            </a:r>
            <a:r>
              <a:rPr lang="en" sz="1400">
                <a:solidFill>
                  <a:srgbClr val="000000"/>
                </a:solidFill>
                <a:latin typeface="Arial"/>
                <a:ea typeface="Arial"/>
                <a:cs typeface="Arial"/>
                <a:sym typeface="Arial"/>
              </a:rPr>
              <a:t>(sometimes you’re just not sure, decrease medical error, avoid lawsuits)</a:t>
            </a:r>
            <a:endParaRPr sz="1400">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23"/>
          <p:cNvSpPr txBox="1">
            <a:spLocks noGrp="1"/>
          </p:cNvSpPr>
          <p:nvPr>
            <p:ph type="body" idx="1"/>
          </p:nvPr>
        </p:nvSpPr>
        <p:spPr>
          <a:xfrm>
            <a:off x="819150" y="579775"/>
            <a:ext cx="7505700" cy="2448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b="1" u="sng">
                <a:latin typeface="Arial"/>
                <a:ea typeface="Arial"/>
                <a:cs typeface="Arial"/>
                <a:sym typeface="Arial"/>
              </a:rPr>
              <a:t>2)</a:t>
            </a:r>
            <a:r>
              <a:rPr lang="en" sz="1800" u="sng">
                <a:latin typeface="Arial"/>
                <a:ea typeface="Arial"/>
                <a:cs typeface="Arial"/>
                <a:sym typeface="Arial"/>
              </a:rPr>
              <a:t> </a:t>
            </a:r>
            <a:r>
              <a:rPr lang="en" sz="1800" b="1" u="sng">
                <a:solidFill>
                  <a:srgbClr val="000000"/>
                </a:solidFill>
                <a:latin typeface="Arial"/>
                <a:ea typeface="Arial"/>
                <a:cs typeface="Arial"/>
                <a:sym typeface="Arial"/>
              </a:rPr>
              <a:t>Environmental/social changes:</a:t>
            </a:r>
            <a:endParaRPr sz="1800" b="1" u="sng">
              <a:solidFill>
                <a:srgbClr val="000000"/>
              </a:solidFill>
              <a:latin typeface="Arial"/>
              <a:ea typeface="Arial"/>
              <a:cs typeface="Arial"/>
              <a:sym typeface="Arial"/>
            </a:endParaRPr>
          </a:p>
          <a:p>
            <a:pPr marL="0" lvl="0" indent="457200" algn="l" rtl="0">
              <a:spcBef>
                <a:spcPts val="1600"/>
              </a:spcBef>
              <a:spcAft>
                <a:spcPts val="0"/>
              </a:spcAft>
              <a:buNone/>
            </a:pPr>
            <a:r>
              <a:rPr lang="en" sz="1400" b="1">
                <a:solidFill>
                  <a:srgbClr val="000000"/>
                </a:solidFill>
                <a:latin typeface="Arial"/>
                <a:ea typeface="Arial"/>
                <a:cs typeface="Arial"/>
                <a:sym typeface="Arial"/>
              </a:rPr>
              <a:t>a)</a:t>
            </a:r>
            <a:r>
              <a:rPr lang="en" sz="1100" b="1">
                <a:solidFill>
                  <a:srgbClr val="000000"/>
                </a:solidFill>
                <a:latin typeface="Arial"/>
                <a:ea typeface="Arial"/>
                <a:cs typeface="Arial"/>
                <a:sym typeface="Arial"/>
              </a:rPr>
              <a:t> </a:t>
            </a:r>
            <a:r>
              <a:rPr lang="en" sz="1400" b="1">
                <a:solidFill>
                  <a:srgbClr val="000000"/>
                </a:solidFill>
                <a:latin typeface="Arial"/>
                <a:ea typeface="Arial"/>
                <a:cs typeface="Arial"/>
                <a:sym typeface="Arial"/>
              </a:rPr>
              <a:t>Cost: </a:t>
            </a:r>
            <a:endParaRPr sz="1400" b="1">
              <a:solidFill>
                <a:srgbClr val="000000"/>
              </a:solidFill>
              <a:latin typeface="Arial"/>
              <a:ea typeface="Arial"/>
              <a:cs typeface="Arial"/>
              <a:sym typeface="Arial"/>
            </a:endParaRPr>
          </a:p>
          <a:p>
            <a:pPr marL="457200" lvl="0" indent="-317500" algn="l" rtl="0">
              <a:spcBef>
                <a:spcPts val="1600"/>
              </a:spcBef>
              <a:spcAft>
                <a:spcPts val="0"/>
              </a:spcAft>
              <a:buClr>
                <a:srgbClr val="000000"/>
              </a:buClr>
              <a:buSzPts val="1400"/>
              <a:buFont typeface="Arial"/>
              <a:buChar char="●"/>
            </a:pPr>
            <a:r>
              <a:rPr lang="en" sz="1400">
                <a:solidFill>
                  <a:srgbClr val="000000"/>
                </a:solidFill>
                <a:latin typeface="Arial"/>
                <a:ea typeface="Arial"/>
                <a:cs typeface="Arial"/>
                <a:sym typeface="Arial"/>
              </a:rPr>
              <a:t>Use of redundant antibiotics can drive up medical costs.</a:t>
            </a:r>
            <a:endParaRPr sz="1400">
              <a:solidFill>
                <a:srgbClr val="000000"/>
              </a:solidFill>
              <a:latin typeface="Arial"/>
              <a:ea typeface="Arial"/>
              <a:cs typeface="Arial"/>
              <a:sym typeface="Arial"/>
            </a:endParaRPr>
          </a:p>
          <a:p>
            <a:pPr marL="457200" lvl="0" indent="-317500" algn="l" rtl="0">
              <a:spcBef>
                <a:spcPts val="0"/>
              </a:spcBef>
              <a:spcAft>
                <a:spcPts val="0"/>
              </a:spcAft>
              <a:buClr>
                <a:srgbClr val="000000"/>
              </a:buClr>
              <a:buSzPts val="1400"/>
              <a:buFont typeface="Arial"/>
              <a:buChar char="●"/>
            </a:pPr>
            <a:r>
              <a:rPr lang="en" sz="1400">
                <a:solidFill>
                  <a:srgbClr val="000000"/>
                </a:solidFill>
                <a:latin typeface="Arial"/>
                <a:ea typeface="Arial"/>
                <a:cs typeface="Arial"/>
                <a:sym typeface="Arial"/>
              </a:rPr>
              <a:t>The cost nationwide from antibiotics alone is $163 million annually. </a:t>
            </a:r>
            <a:endParaRPr sz="1400">
              <a:solidFill>
                <a:srgbClr val="000000"/>
              </a:solidFill>
              <a:latin typeface="Arial"/>
              <a:ea typeface="Arial"/>
              <a:cs typeface="Arial"/>
              <a:sym typeface="Arial"/>
            </a:endParaRPr>
          </a:p>
          <a:p>
            <a:pPr marL="457200" lvl="0" indent="-317500" algn="l" rtl="0">
              <a:spcBef>
                <a:spcPts val="0"/>
              </a:spcBef>
              <a:spcAft>
                <a:spcPts val="0"/>
              </a:spcAft>
              <a:buClr>
                <a:srgbClr val="000000"/>
              </a:buClr>
              <a:buSzPts val="1400"/>
              <a:buFont typeface="Arial"/>
              <a:buChar char="●"/>
            </a:pPr>
            <a:r>
              <a:rPr lang="en" sz="1400">
                <a:solidFill>
                  <a:srgbClr val="000000"/>
                </a:solidFill>
                <a:latin typeface="Arial"/>
                <a:ea typeface="Arial"/>
                <a:cs typeface="Arial"/>
                <a:sym typeface="Arial"/>
              </a:rPr>
              <a:t>By avoiding unnecessary prescription of antibiotics, we can also decrease national spending on healthcare. </a:t>
            </a:r>
            <a:endParaRPr sz="1400">
              <a:solidFill>
                <a:srgbClr val="000000"/>
              </a:solidFill>
              <a:latin typeface="Arial"/>
              <a:ea typeface="Arial"/>
              <a:cs typeface="Arial"/>
              <a:sym typeface="Arial"/>
            </a:endParaRPr>
          </a:p>
          <a:p>
            <a:pPr marL="0" lvl="0" indent="0" algn="l" rtl="0">
              <a:spcBef>
                <a:spcPts val="1600"/>
              </a:spcBef>
              <a:spcAft>
                <a:spcPts val="0"/>
              </a:spcAft>
              <a:buNone/>
            </a:pPr>
            <a:endParaRPr sz="1400" b="1">
              <a:solidFill>
                <a:srgbClr val="000000"/>
              </a:solidFill>
              <a:latin typeface="Arial"/>
              <a:ea typeface="Arial"/>
              <a:cs typeface="Arial"/>
              <a:sym typeface="Arial"/>
            </a:endParaRPr>
          </a:p>
          <a:p>
            <a:pPr marL="0" lvl="0" indent="0" algn="l" rtl="0">
              <a:spcBef>
                <a:spcPts val="1600"/>
              </a:spcBef>
              <a:spcAft>
                <a:spcPts val="1600"/>
              </a:spcAft>
              <a:buNone/>
            </a:pPr>
            <a:endParaRPr/>
          </a:p>
        </p:txBody>
      </p:sp>
      <p:pic>
        <p:nvPicPr>
          <p:cNvPr id="199" name="Google Shape;199;p23"/>
          <p:cNvPicPr preferRelativeResize="0"/>
          <p:nvPr/>
        </p:nvPicPr>
        <p:blipFill>
          <a:blip r:embed="rId3">
            <a:alphaModFix/>
          </a:blip>
          <a:stretch>
            <a:fillRect/>
          </a:stretch>
        </p:blipFill>
        <p:spPr>
          <a:xfrm>
            <a:off x="3550975" y="2629475"/>
            <a:ext cx="5186374" cy="225750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24"/>
          <p:cNvSpPr txBox="1">
            <a:spLocks noGrp="1"/>
          </p:cNvSpPr>
          <p:nvPr>
            <p:ph type="body" idx="1"/>
          </p:nvPr>
        </p:nvSpPr>
        <p:spPr>
          <a:xfrm>
            <a:off x="819150" y="746525"/>
            <a:ext cx="7505700" cy="3268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b="1">
                <a:latin typeface="Arial"/>
                <a:ea typeface="Arial"/>
                <a:cs typeface="Arial"/>
                <a:sym typeface="Arial"/>
              </a:rPr>
              <a:t>b) Agriculture:</a:t>
            </a:r>
            <a:endParaRPr sz="1400" b="1">
              <a:latin typeface="Arial"/>
              <a:ea typeface="Arial"/>
              <a:cs typeface="Arial"/>
              <a:sym typeface="Arial"/>
            </a:endParaRPr>
          </a:p>
          <a:p>
            <a:pPr marL="457200" lvl="0" indent="-317500" algn="l" rtl="0">
              <a:spcBef>
                <a:spcPts val="1600"/>
              </a:spcBef>
              <a:spcAft>
                <a:spcPts val="0"/>
              </a:spcAft>
              <a:buSzPts val="1400"/>
              <a:buFont typeface="Arial"/>
              <a:buChar char="●"/>
            </a:pPr>
            <a:r>
              <a:rPr lang="en" sz="1400">
                <a:latin typeface="Arial"/>
                <a:ea typeface="Arial"/>
                <a:cs typeface="Arial"/>
                <a:sym typeface="Arial"/>
              </a:rPr>
              <a:t>Approximately, 70% of all medically important antibiotics in the United States are sold for use in animals and plants. </a:t>
            </a:r>
            <a:endParaRPr sz="1400">
              <a:latin typeface="Arial"/>
              <a:ea typeface="Arial"/>
              <a:cs typeface="Arial"/>
              <a:sym typeface="Arial"/>
            </a:endParaRPr>
          </a:p>
          <a:p>
            <a:pPr marL="457200" lvl="0" indent="-317500" algn="l" rtl="0">
              <a:spcBef>
                <a:spcPts val="0"/>
              </a:spcBef>
              <a:spcAft>
                <a:spcPts val="0"/>
              </a:spcAft>
              <a:buSzPts val="1400"/>
              <a:buFont typeface="Arial"/>
              <a:buChar char="●"/>
            </a:pPr>
            <a:r>
              <a:rPr lang="en" sz="1400">
                <a:latin typeface="Arial"/>
                <a:ea typeface="Arial"/>
                <a:cs typeface="Arial"/>
                <a:sym typeface="Arial"/>
              </a:rPr>
              <a:t>These antibiotics are given to healthy animals on a routine basis to prevent disease brought on by crowded, unsanitary conditions.</a:t>
            </a:r>
            <a:endParaRPr sz="1400">
              <a:latin typeface="Arial"/>
              <a:ea typeface="Arial"/>
              <a:cs typeface="Arial"/>
              <a:sym typeface="Arial"/>
            </a:endParaRPr>
          </a:p>
          <a:p>
            <a:pPr marL="457200" lvl="0" indent="-317500" algn="l" rtl="0">
              <a:spcBef>
                <a:spcPts val="0"/>
              </a:spcBef>
              <a:spcAft>
                <a:spcPts val="0"/>
              </a:spcAft>
              <a:buSzPts val="1400"/>
              <a:buFont typeface="Arial"/>
              <a:buChar char="●"/>
            </a:pPr>
            <a:r>
              <a:rPr lang="en" sz="1400">
                <a:latin typeface="Arial"/>
                <a:ea typeface="Arial"/>
                <a:cs typeface="Arial"/>
                <a:sym typeface="Arial"/>
              </a:rPr>
              <a:t>The FDA restricted the use of antibiotics for growth and production promotion in animals.</a:t>
            </a:r>
            <a:endParaRPr sz="1400">
              <a:latin typeface="Arial"/>
              <a:ea typeface="Arial"/>
              <a:cs typeface="Arial"/>
              <a:sym typeface="Arial"/>
            </a:endParaRPr>
          </a:p>
          <a:p>
            <a:pPr marL="457200" lvl="0" indent="-317500" algn="l" rtl="0">
              <a:spcBef>
                <a:spcPts val="0"/>
              </a:spcBef>
              <a:spcAft>
                <a:spcPts val="0"/>
              </a:spcAft>
              <a:buSzPts val="1400"/>
              <a:buFont typeface="Arial"/>
              <a:buChar char="●"/>
            </a:pPr>
            <a:r>
              <a:rPr lang="en" sz="1400">
                <a:latin typeface="Arial"/>
                <a:ea typeface="Arial"/>
                <a:cs typeface="Arial"/>
                <a:sym typeface="Arial"/>
              </a:rPr>
              <a:t>California passed “The Keep Antibiotics Effective Act”- stop the routine use of antibiotics for disease prevention purposes.</a:t>
            </a:r>
            <a:endParaRPr sz="1400">
              <a:latin typeface="Arial"/>
              <a:ea typeface="Arial"/>
              <a:cs typeface="Arial"/>
              <a:sym typeface="Arial"/>
            </a:endParaRPr>
          </a:p>
          <a:p>
            <a:pPr marL="457200" lvl="0" indent="0" algn="l" rtl="0">
              <a:spcBef>
                <a:spcPts val="1600"/>
              </a:spcBef>
              <a:spcAft>
                <a:spcPts val="1600"/>
              </a:spcAft>
              <a:buNone/>
            </a:pPr>
            <a:endParaRPr sz="1400">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25"/>
          <p:cNvSpPr txBox="1">
            <a:spLocks noGrp="1"/>
          </p:cNvSpPr>
          <p:nvPr>
            <p:ph type="title"/>
          </p:nvPr>
        </p:nvSpPr>
        <p:spPr>
          <a:xfrm>
            <a:off x="819150" y="3582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Plan on obtaining additional information within a certain population.</a:t>
            </a:r>
            <a:endParaRPr/>
          </a:p>
        </p:txBody>
      </p:sp>
      <p:sp>
        <p:nvSpPr>
          <p:cNvPr id="210" name="Google Shape;210;p25"/>
          <p:cNvSpPr txBox="1">
            <a:spLocks noGrp="1"/>
          </p:cNvSpPr>
          <p:nvPr>
            <p:ph type="body" idx="1"/>
          </p:nvPr>
        </p:nvSpPr>
        <p:spPr>
          <a:xfrm>
            <a:off x="819150" y="1462250"/>
            <a:ext cx="7505700" cy="29766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Font typeface="Arial"/>
              <a:buAutoNum type="arabicParenR"/>
            </a:pPr>
            <a:r>
              <a:rPr lang="en" sz="1400" b="1">
                <a:latin typeface="Arial"/>
                <a:ea typeface="Arial"/>
                <a:cs typeface="Arial"/>
                <a:sym typeface="Arial"/>
              </a:rPr>
              <a:t>People who suffer from common cold, viral sore throats, bronchitis, and sinus and ear infections.</a:t>
            </a:r>
            <a:endParaRPr sz="1400" b="1">
              <a:latin typeface="Arial"/>
              <a:ea typeface="Arial"/>
              <a:cs typeface="Arial"/>
              <a:sym typeface="Arial"/>
            </a:endParaRPr>
          </a:p>
          <a:p>
            <a:pPr marL="457200" lvl="0" indent="-317500" algn="l" rtl="0">
              <a:spcBef>
                <a:spcPts val="0"/>
              </a:spcBef>
              <a:spcAft>
                <a:spcPts val="0"/>
              </a:spcAft>
              <a:buSzPts val="1400"/>
              <a:buFont typeface="Arial"/>
              <a:buChar char="●"/>
            </a:pPr>
            <a:r>
              <a:rPr lang="en" sz="1400">
                <a:latin typeface="Arial"/>
                <a:ea typeface="Arial"/>
                <a:cs typeface="Arial"/>
                <a:sym typeface="Arial"/>
              </a:rPr>
              <a:t>Send out surveys to that group to see how many of them believe that antibiotics should be the first treatment option in help with their current condition. How many believe otherwise. </a:t>
            </a:r>
            <a:endParaRPr sz="1400">
              <a:latin typeface="Arial"/>
              <a:ea typeface="Arial"/>
              <a:cs typeface="Arial"/>
              <a:sym typeface="Arial"/>
            </a:endParaRPr>
          </a:p>
          <a:p>
            <a:pPr marL="457200" lvl="0" indent="-317500" algn="l" rtl="0">
              <a:spcBef>
                <a:spcPts val="0"/>
              </a:spcBef>
              <a:spcAft>
                <a:spcPts val="0"/>
              </a:spcAft>
              <a:buSzPts val="1400"/>
              <a:buFont typeface="Arial"/>
              <a:buChar char="●"/>
            </a:pPr>
            <a:r>
              <a:rPr lang="en" sz="1400">
                <a:latin typeface="Arial"/>
                <a:ea typeface="Arial"/>
                <a:cs typeface="Arial"/>
                <a:sym typeface="Arial"/>
              </a:rPr>
              <a:t>Have these surveys available online, in doctors’ offices, hospitals, emergency rooms etc.</a:t>
            </a:r>
            <a:endParaRPr sz="1400">
              <a:latin typeface="Arial"/>
              <a:ea typeface="Arial"/>
              <a:cs typeface="Arial"/>
              <a:sym typeface="Arial"/>
            </a:endParaRPr>
          </a:p>
          <a:p>
            <a:pPr marL="457200" lvl="0" indent="-317500" algn="l" rtl="0">
              <a:spcBef>
                <a:spcPts val="0"/>
              </a:spcBef>
              <a:spcAft>
                <a:spcPts val="0"/>
              </a:spcAft>
              <a:buSzPts val="1400"/>
              <a:buFont typeface="Arial"/>
              <a:buChar char="●"/>
            </a:pPr>
            <a:r>
              <a:rPr lang="en" sz="1400">
                <a:latin typeface="Arial"/>
                <a:ea typeface="Arial"/>
                <a:cs typeface="Arial"/>
                <a:sym typeface="Arial"/>
              </a:rPr>
              <a:t>These surveys will tell us where specifically (location) to focus our educational efforts.</a:t>
            </a:r>
            <a:endParaRPr sz="1400">
              <a:latin typeface="Arial"/>
              <a:ea typeface="Arial"/>
              <a:cs typeface="Arial"/>
              <a:sym typeface="Arial"/>
            </a:endParaRPr>
          </a:p>
          <a:p>
            <a:pPr marL="0" lvl="0" indent="0" algn="l" rtl="0">
              <a:spcBef>
                <a:spcPts val="1600"/>
              </a:spcBef>
              <a:spcAft>
                <a:spcPts val="1600"/>
              </a:spcAft>
              <a:buNone/>
            </a:pPr>
            <a:endParaRPr sz="1400">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26"/>
          <p:cNvSpPr txBox="1">
            <a:spLocks noGrp="1"/>
          </p:cNvSpPr>
          <p:nvPr>
            <p:ph type="body" idx="1"/>
          </p:nvPr>
        </p:nvSpPr>
        <p:spPr>
          <a:xfrm>
            <a:off x="819150" y="923525"/>
            <a:ext cx="7505700" cy="3515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2)</a:t>
            </a:r>
            <a:r>
              <a:rPr lang="en" sz="1400" b="1">
                <a:latin typeface="Arial"/>
                <a:ea typeface="Arial"/>
                <a:cs typeface="Arial"/>
                <a:sym typeface="Arial"/>
              </a:rPr>
              <a:t> Data collection from farmers. </a:t>
            </a:r>
            <a:endParaRPr sz="1400" b="1">
              <a:latin typeface="Arial"/>
              <a:ea typeface="Arial"/>
              <a:cs typeface="Arial"/>
              <a:sym typeface="Arial"/>
            </a:endParaRPr>
          </a:p>
          <a:p>
            <a:pPr marL="457200" lvl="0" indent="-317500" algn="l" rtl="0">
              <a:spcBef>
                <a:spcPts val="1600"/>
              </a:spcBef>
              <a:spcAft>
                <a:spcPts val="0"/>
              </a:spcAft>
              <a:buSzPts val="1400"/>
              <a:buFont typeface="Arial"/>
              <a:buChar char="●"/>
            </a:pPr>
            <a:r>
              <a:rPr lang="en" sz="1400">
                <a:latin typeface="Arial"/>
                <a:ea typeface="Arial"/>
                <a:cs typeface="Arial"/>
                <a:sym typeface="Arial"/>
              </a:rPr>
              <a:t>Collect data on which animals receive them, which veterinarians prescribe them, or what diseases or infections they are intended to treat or prevent.</a:t>
            </a:r>
            <a:endParaRPr sz="1400">
              <a:latin typeface="Arial"/>
              <a:ea typeface="Arial"/>
              <a:cs typeface="Arial"/>
              <a:sym typeface="Arial"/>
            </a:endParaRPr>
          </a:p>
          <a:p>
            <a:pPr marL="457200" lvl="0" indent="-317500" algn="l" rtl="0">
              <a:spcBef>
                <a:spcPts val="0"/>
              </a:spcBef>
              <a:spcAft>
                <a:spcPts val="0"/>
              </a:spcAft>
              <a:buSzPts val="1400"/>
              <a:buFont typeface="Arial"/>
              <a:buChar char="●"/>
            </a:pPr>
            <a:r>
              <a:rPr lang="en" sz="1400">
                <a:latin typeface="Arial"/>
                <a:ea typeface="Arial"/>
                <a:cs typeface="Arial"/>
                <a:sym typeface="Arial"/>
              </a:rPr>
              <a:t>Collecting this type of data needs to be more controlled and not by sending surveys.</a:t>
            </a:r>
            <a:endParaRPr sz="1400">
              <a:latin typeface="Arial"/>
              <a:ea typeface="Arial"/>
              <a:cs typeface="Arial"/>
              <a:sym typeface="Arial"/>
            </a:endParaRPr>
          </a:p>
          <a:p>
            <a:pPr marL="457200" lvl="0" indent="-317500" algn="l" rtl="0">
              <a:spcBef>
                <a:spcPts val="0"/>
              </a:spcBef>
              <a:spcAft>
                <a:spcPts val="0"/>
              </a:spcAft>
              <a:buSzPts val="1400"/>
              <a:buFont typeface="Arial"/>
              <a:buChar char="●"/>
            </a:pPr>
            <a:r>
              <a:rPr lang="en" sz="1400">
                <a:latin typeface="Arial"/>
                <a:ea typeface="Arial"/>
                <a:cs typeface="Arial"/>
                <a:sym typeface="Arial"/>
              </a:rPr>
              <a:t>Benefit from STAAR Act (passed on March 1st, 2018)- strengthens existing federal investments in surveillance, data collection and research efforts to help prevent bacteria from developing resistance.</a:t>
            </a:r>
            <a:endParaRPr sz="1400">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27"/>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Few Key stakeholders </a:t>
            </a:r>
            <a:endParaRPr/>
          </a:p>
        </p:txBody>
      </p:sp>
      <p:sp>
        <p:nvSpPr>
          <p:cNvPr id="221" name="Google Shape;221;p27"/>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222" name="Google Shape;222;p27"/>
          <p:cNvPicPr preferRelativeResize="0"/>
          <p:nvPr/>
        </p:nvPicPr>
        <p:blipFill>
          <a:blip r:embed="rId3">
            <a:alphaModFix/>
          </a:blip>
          <a:stretch>
            <a:fillRect/>
          </a:stretch>
        </p:blipFill>
        <p:spPr>
          <a:xfrm>
            <a:off x="742350" y="1758575"/>
            <a:ext cx="7582499" cy="2756575"/>
          </a:xfrm>
          <a:prstGeom prst="rect">
            <a:avLst/>
          </a:prstGeom>
          <a:noFill/>
          <a:ln>
            <a:noFill/>
          </a:ln>
        </p:spPr>
      </p:pic>
      <p:sp>
        <p:nvSpPr>
          <p:cNvPr id="223" name="Google Shape;223;p27"/>
          <p:cNvSpPr txBox="1"/>
          <p:nvPr/>
        </p:nvSpPr>
        <p:spPr>
          <a:xfrm>
            <a:off x="868200" y="4481375"/>
            <a:ext cx="3420300" cy="249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r>
              <a:rPr lang="en" sz="1100"/>
              <a:t>http://www.myrolematters.com/stakeholders.html</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28"/>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General Public: “Everyone” </a:t>
            </a:r>
            <a:endParaRPr/>
          </a:p>
        </p:txBody>
      </p:sp>
      <p:sp>
        <p:nvSpPr>
          <p:cNvPr id="229" name="Google Shape;229;p28"/>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230" name="Google Shape;230;p28"/>
          <p:cNvPicPr preferRelativeResize="0"/>
          <p:nvPr/>
        </p:nvPicPr>
        <p:blipFill>
          <a:blip r:embed="rId3">
            <a:alphaModFix/>
          </a:blip>
          <a:stretch>
            <a:fillRect/>
          </a:stretch>
        </p:blipFill>
        <p:spPr>
          <a:xfrm>
            <a:off x="819150" y="1990725"/>
            <a:ext cx="7558049" cy="24480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29"/>
          <p:cNvSpPr txBox="1">
            <a:spLocks noGrp="1"/>
          </p:cNvSpPr>
          <p:nvPr>
            <p:ph type="title"/>
          </p:nvPr>
        </p:nvSpPr>
        <p:spPr>
          <a:xfrm>
            <a:off x="447250" y="289400"/>
            <a:ext cx="2322000" cy="4231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Are antibiotics needed? </a:t>
            </a:r>
            <a:endParaRPr/>
          </a:p>
        </p:txBody>
      </p:sp>
      <p:pic>
        <p:nvPicPr>
          <p:cNvPr id="236" name="Google Shape;236;p29"/>
          <p:cNvPicPr preferRelativeResize="0"/>
          <p:nvPr/>
        </p:nvPicPr>
        <p:blipFill rotWithShape="1">
          <a:blip r:embed="rId3">
            <a:alphaModFix/>
          </a:blip>
          <a:srcRect l="9183" t="4543" r="9183"/>
          <a:stretch/>
        </p:blipFill>
        <p:spPr>
          <a:xfrm>
            <a:off x="2657250" y="325175"/>
            <a:ext cx="6156425" cy="4493151"/>
          </a:xfrm>
          <a:prstGeom prst="rect">
            <a:avLst/>
          </a:prstGeom>
          <a:noFill/>
          <a:ln>
            <a:noFill/>
          </a:ln>
        </p:spPr>
      </p:pic>
      <p:sp>
        <p:nvSpPr>
          <p:cNvPr id="237" name="Google Shape;237;p29"/>
          <p:cNvSpPr txBox="1"/>
          <p:nvPr/>
        </p:nvSpPr>
        <p:spPr>
          <a:xfrm>
            <a:off x="470175" y="4583075"/>
            <a:ext cx="8343600" cy="342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https://www.cdc.gov/antibiotic-use/community/pdfs/aaw/AU_viruses-or-bacteria-Chart_508.pdf</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30"/>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3" name="Google Shape;243;p30"/>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244" name="Google Shape;244;p30"/>
          <p:cNvPicPr preferRelativeResize="0"/>
          <p:nvPr/>
        </p:nvPicPr>
        <p:blipFill>
          <a:blip r:embed="rId3">
            <a:alphaModFix/>
          </a:blip>
          <a:stretch>
            <a:fillRect/>
          </a:stretch>
        </p:blipFill>
        <p:spPr>
          <a:xfrm>
            <a:off x="683500" y="140325"/>
            <a:ext cx="7577675" cy="47382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31"/>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0" name="Google Shape;250;p31"/>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251" name="Google Shape;251;p31"/>
          <p:cNvPicPr preferRelativeResize="0"/>
          <p:nvPr/>
        </p:nvPicPr>
        <p:blipFill>
          <a:blip r:embed="rId3">
            <a:alphaModFix/>
          </a:blip>
          <a:stretch>
            <a:fillRect/>
          </a:stretch>
        </p:blipFill>
        <p:spPr>
          <a:xfrm>
            <a:off x="555975" y="293550"/>
            <a:ext cx="7768874" cy="47082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14"/>
          <p:cNvSpPr txBox="1">
            <a:spLocks noGrp="1"/>
          </p:cNvSpPr>
          <p:nvPr>
            <p:ph type="body" idx="1"/>
          </p:nvPr>
        </p:nvSpPr>
        <p:spPr>
          <a:xfrm>
            <a:off x="819150" y="633300"/>
            <a:ext cx="7519800" cy="1696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b="1" i="1">
                <a:solidFill>
                  <a:srgbClr val="000000"/>
                </a:solidFill>
                <a:latin typeface="Arial"/>
                <a:ea typeface="Arial"/>
                <a:cs typeface="Arial"/>
                <a:sym typeface="Arial"/>
              </a:rPr>
              <a:t>“Every year, doctors write an estimated</a:t>
            </a:r>
            <a:r>
              <a:rPr lang="en" sz="1600" b="1" i="1">
                <a:solidFill>
                  <a:srgbClr val="000000"/>
                </a:solidFill>
                <a:uFill>
                  <a:noFill/>
                </a:uFill>
                <a:latin typeface="Arial"/>
                <a:ea typeface="Arial"/>
                <a:cs typeface="Arial"/>
                <a:sym typeface="Arial"/>
                <a:hlinkClick r:id="rId3"/>
              </a:rPr>
              <a:t> </a:t>
            </a:r>
            <a:r>
              <a:rPr lang="en" sz="1600" b="1" i="1" u="sng">
                <a:solidFill>
                  <a:srgbClr val="1155CC"/>
                </a:solidFill>
                <a:latin typeface="Arial"/>
                <a:ea typeface="Arial"/>
                <a:cs typeface="Arial"/>
                <a:sym typeface="Arial"/>
                <a:hlinkClick r:id="rId3"/>
              </a:rPr>
              <a:t>100 million antibiotic prescriptions</a:t>
            </a:r>
            <a:r>
              <a:rPr lang="en" sz="1600" b="1" i="1">
                <a:solidFill>
                  <a:srgbClr val="000000"/>
                </a:solidFill>
                <a:latin typeface="Arial"/>
                <a:ea typeface="Arial"/>
                <a:cs typeface="Arial"/>
                <a:sym typeface="Arial"/>
              </a:rPr>
              <a:t> for conditions they cannot treat. In part, that's because</a:t>
            </a:r>
            <a:r>
              <a:rPr lang="en" sz="1600" b="1" i="1">
                <a:solidFill>
                  <a:srgbClr val="000000"/>
                </a:solidFill>
                <a:uFill>
                  <a:noFill/>
                </a:uFill>
                <a:latin typeface="Arial"/>
                <a:ea typeface="Arial"/>
                <a:cs typeface="Arial"/>
                <a:sym typeface="Arial"/>
                <a:hlinkClick r:id="rId4"/>
              </a:rPr>
              <a:t> </a:t>
            </a:r>
            <a:r>
              <a:rPr lang="en" sz="1600" b="1" i="1" u="sng">
                <a:solidFill>
                  <a:srgbClr val="1155CC"/>
                </a:solidFill>
                <a:latin typeface="Arial"/>
                <a:ea typeface="Arial"/>
                <a:cs typeface="Arial"/>
                <a:sym typeface="Arial"/>
                <a:hlinkClick r:id="rId4"/>
              </a:rPr>
              <a:t>36 percent of Americans</a:t>
            </a:r>
            <a:r>
              <a:rPr lang="en" sz="1600" b="1" i="1">
                <a:solidFill>
                  <a:srgbClr val="000000"/>
                </a:solidFill>
                <a:latin typeface="Arial"/>
                <a:ea typeface="Arial"/>
                <a:cs typeface="Arial"/>
                <a:sym typeface="Arial"/>
              </a:rPr>
              <a:t> incorrectly believe antibiotics are an effective treatment for viral infections...” </a:t>
            </a:r>
            <a:endParaRPr sz="1600" b="1" i="1">
              <a:solidFill>
                <a:srgbClr val="000000"/>
              </a:solidFill>
              <a:latin typeface="Arial"/>
              <a:ea typeface="Arial"/>
              <a:cs typeface="Arial"/>
              <a:sym typeface="Arial"/>
            </a:endParaRPr>
          </a:p>
          <a:p>
            <a:pPr marL="0" lvl="0" indent="0" algn="l" rtl="0">
              <a:spcBef>
                <a:spcPts val="0"/>
              </a:spcBef>
              <a:spcAft>
                <a:spcPts val="0"/>
              </a:spcAft>
              <a:buNone/>
            </a:pPr>
            <a:r>
              <a:rPr lang="en" sz="1000" b="1" i="1" u="sng">
                <a:solidFill>
                  <a:srgbClr val="1155CC"/>
                </a:solidFill>
                <a:latin typeface="Arial"/>
                <a:ea typeface="Arial"/>
                <a:cs typeface="Arial"/>
                <a:sym typeface="Arial"/>
                <a:hlinkClick r:id="rId5"/>
              </a:rPr>
              <a:t>https://www.healthline.com/health/antibiotics/addiction-how-patient-demand-helps-drive-epidemic</a:t>
            </a:r>
            <a:endParaRPr sz="1800" b="1" i="1">
              <a:solidFill>
                <a:srgbClr val="000000"/>
              </a:solidFill>
              <a:latin typeface="Arial"/>
              <a:ea typeface="Arial"/>
              <a:cs typeface="Arial"/>
              <a:sym typeface="Arial"/>
            </a:endParaRPr>
          </a:p>
          <a:p>
            <a:pPr marL="0" lvl="0" indent="0" algn="l" rtl="0">
              <a:spcBef>
                <a:spcPts val="0"/>
              </a:spcBef>
              <a:spcAft>
                <a:spcPts val="0"/>
              </a:spcAft>
              <a:buNone/>
            </a:pPr>
            <a:endParaRPr sz="1800" b="1" i="1">
              <a:solidFill>
                <a:srgbClr val="000000"/>
              </a:solidFill>
              <a:latin typeface="Arial"/>
              <a:ea typeface="Arial"/>
              <a:cs typeface="Arial"/>
              <a:sym typeface="Arial"/>
            </a:endParaRPr>
          </a:p>
          <a:p>
            <a:pPr marL="0" lvl="0" indent="0" algn="l" rtl="0">
              <a:spcBef>
                <a:spcPts val="0"/>
              </a:spcBef>
              <a:spcAft>
                <a:spcPts val="0"/>
              </a:spcAft>
              <a:buNone/>
            </a:pPr>
            <a:endParaRPr sz="1800" b="1" i="1">
              <a:solidFill>
                <a:srgbClr val="000000"/>
              </a:solidFill>
              <a:latin typeface="Arial"/>
              <a:ea typeface="Arial"/>
              <a:cs typeface="Arial"/>
              <a:sym typeface="Arial"/>
            </a:endParaRPr>
          </a:p>
          <a:p>
            <a:pPr marL="0" lvl="0" indent="0" algn="l" rtl="0">
              <a:spcBef>
                <a:spcPts val="0"/>
              </a:spcBef>
              <a:spcAft>
                <a:spcPts val="0"/>
              </a:spcAft>
              <a:buNone/>
            </a:pPr>
            <a:endParaRPr sz="1800" b="1" i="1">
              <a:solidFill>
                <a:srgbClr val="000000"/>
              </a:solidFill>
              <a:latin typeface="Arial"/>
              <a:ea typeface="Arial"/>
              <a:cs typeface="Arial"/>
              <a:sym typeface="Arial"/>
            </a:endParaRPr>
          </a:p>
          <a:p>
            <a:pPr marL="0" lvl="0" indent="0" algn="l" rtl="0">
              <a:spcBef>
                <a:spcPts val="0"/>
              </a:spcBef>
              <a:spcAft>
                <a:spcPts val="0"/>
              </a:spcAft>
              <a:buNone/>
            </a:pPr>
            <a:endParaRPr sz="1800" b="1" i="1">
              <a:solidFill>
                <a:srgbClr val="000000"/>
              </a:solidFill>
              <a:latin typeface="Arial"/>
              <a:ea typeface="Arial"/>
              <a:cs typeface="Arial"/>
              <a:sym typeface="Arial"/>
            </a:endParaRPr>
          </a:p>
          <a:p>
            <a:pPr marL="0" lvl="0" indent="0" algn="l" rtl="0">
              <a:spcBef>
                <a:spcPts val="0"/>
              </a:spcBef>
              <a:spcAft>
                <a:spcPts val="0"/>
              </a:spcAft>
              <a:buClr>
                <a:srgbClr val="000000"/>
              </a:buClr>
              <a:buSzPts val="1100"/>
              <a:buFont typeface="Arial"/>
              <a:buNone/>
            </a:pPr>
            <a:endParaRPr sz="1800" b="1" i="1">
              <a:solidFill>
                <a:srgbClr val="000000"/>
              </a:solidFill>
              <a:latin typeface="Arial"/>
              <a:ea typeface="Arial"/>
              <a:cs typeface="Arial"/>
              <a:sym typeface="Arial"/>
            </a:endParaRPr>
          </a:p>
        </p:txBody>
      </p:sp>
      <p:sp>
        <p:nvSpPr>
          <p:cNvPr id="136" name="Google Shape;136;p14"/>
          <p:cNvSpPr txBox="1"/>
          <p:nvPr/>
        </p:nvSpPr>
        <p:spPr>
          <a:xfrm>
            <a:off x="819150" y="2185200"/>
            <a:ext cx="7864800" cy="2226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r>
              <a:rPr lang="en" sz="1800" b="1" i="1"/>
              <a:t>“</a:t>
            </a:r>
            <a:r>
              <a:rPr lang="en" sz="1600" b="1" i="1"/>
              <a:t>A survey of </a:t>
            </a:r>
            <a:r>
              <a:rPr lang="en" sz="1600" b="1" i="1" u="sng">
                <a:solidFill>
                  <a:srgbClr val="0000FF"/>
                </a:solidFill>
              </a:rPr>
              <a:t>1000 pediatricians</a:t>
            </a:r>
            <a:r>
              <a:rPr lang="en" sz="1600" b="1" i="1">
                <a:solidFill>
                  <a:srgbClr val="0000FF"/>
                </a:solidFill>
              </a:rPr>
              <a:t> </a:t>
            </a:r>
            <a:r>
              <a:rPr lang="en" sz="1600" b="1" i="1"/>
              <a:t>found that half often felt pressure from patients' parents to prescribe antibiotics for illnesses not requiring antimicrobial therapy. Of greater concern, </a:t>
            </a:r>
            <a:r>
              <a:rPr lang="en" sz="1600" b="1" i="1" u="sng">
                <a:solidFill>
                  <a:srgbClr val="0000FF"/>
                </a:solidFill>
              </a:rPr>
              <a:t>one-third of the pediatricians</a:t>
            </a:r>
            <a:r>
              <a:rPr lang="en" sz="1600" b="1" i="1"/>
              <a:t> surveyed admitted that they generally comply with such requests, even in cases they believed did not warrant antibiotics. Two large studies of adult patients in family practice settings also clearly demonstrated that physicians are much more likely to prescribe medication when they thought the patient expected a prescription...” </a:t>
            </a:r>
            <a:endParaRPr sz="1600" b="1" i="1"/>
          </a:p>
          <a:p>
            <a:pPr marL="0" lvl="0" indent="0" algn="l" rtl="0">
              <a:spcBef>
                <a:spcPts val="0"/>
              </a:spcBef>
              <a:spcAft>
                <a:spcPts val="0"/>
              </a:spcAft>
              <a:buClr>
                <a:srgbClr val="000000"/>
              </a:buClr>
              <a:buSzPts val="1100"/>
              <a:buFont typeface="Arial"/>
              <a:buNone/>
            </a:pPr>
            <a:endParaRPr sz="1600" b="1" i="1"/>
          </a:p>
          <a:p>
            <a:pPr marL="0" lvl="0" indent="0" algn="l" rtl="0">
              <a:spcBef>
                <a:spcPts val="0"/>
              </a:spcBef>
              <a:spcAft>
                <a:spcPts val="0"/>
              </a:spcAft>
              <a:buClr>
                <a:srgbClr val="000000"/>
              </a:buClr>
              <a:buSzPts val="1100"/>
              <a:buFont typeface="Arial"/>
              <a:buNone/>
            </a:pPr>
            <a:r>
              <a:rPr lang="en" sz="1000" b="1" i="1" u="sng">
                <a:solidFill>
                  <a:srgbClr val="1155CC"/>
                </a:solidFill>
                <a:hlinkClick r:id="rId6"/>
              </a:rPr>
              <a:t>https://journals.lww.com/em-news/Fulltext/2002/02000/Patients_who_Demand_Antibiotics_and_the_Doctors.12.aspx</a:t>
            </a:r>
            <a:r>
              <a:rPr lang="en" sz="1000" b="1" i="1"/>
              <a:t> </a:t>
            </a:r>
            <a:endParaRPr sz="1800" b="1" i="1"/>
          </a:p>
          <a:p>
            <a:pPr marL="0" lvl="0" indent="0" algn="l" rtl="0">
              <a:spcBef>
                <a:spcPts val="0"/>
              </a:spcBef>
              <a:spcAft>
                <a:spcPts val="0"/>
              </a:spcAft>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32"/>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257" name="Google Shape;257;p32"/>
          <p:cNvPicPr preferRelativeResize="0"/>
          <p:nvPr/>
        </p:nvPicPr>
        <p:blipFill rotWithShape="1">
          <a:blip r:embed="rId3">
            <a:alphaModFix/>
          </a:blip>
          <a:srcRect t="11893" b="2174"/>
          <a:stretch/>
        </p:blipFill>
        <p:spPr>
          <a:xfrm>
            <a:off x="549275" y="1321475"/>
            <a:ext cx="3869350" cy="3117250"/>
          </a:xfrm>
          <a:prstGeom prst="rect">
            <a:avLst/>
          </a:prstGeom>
          <a:noFill/>
          <a:ln>
            <a:noFill/>
          </a:ln>
        </p:spPr>
      </p:pic>
      <p:pic>
        <p:nvPicPr>
          <p:cNvPr id="258" name="Google Shape;258;p32"/>
          <p:cNvPicPr preferRelativeResize="0"/>
          <p:nvPr/>
        </p:nvPicPr>
        <p:blipFill>
          <a:blip r:embed="rId4">
            <a:alphaModFix/>
          </a:blip>
          <a:stretch>
            <a:fillRect/>
          </a:stretch>
        </p:blipFill>
        <p:spPr>
          <a:xfrm>
            <a:off x="4602300" y="1390025"/>
            <a:ext cx="3869350" cy="30487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33"/>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Healthcare professionals </a:t>
            </a:r>
            <a:endParaRPr/>
          </a:p>
        </p:txBody>
      </p:sp>
      <p:sp>
        <p:nvSpPr>
          <p:cNvPr id="264" name="Google Shape;264;p33"/>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265" name="Google Shape;265;p33"/>
          <p:cNvPicPr preferRelativeResize="0"/>
          <p:nvPr/>
        </p:nvPicPr>
        <p:blipFill>
          <a:blip r:embed="rId3">
            <a:alphaModFix/>
          </a:blip>
          <a:stretch>
            <a:fillRect/>
          </a:stretch>
        </p:blipFill>
        <p:spPr>
          <a:xfrm>
            <a:off x="819150" y="2028600"/>
            <a:ext cx="7505701" cy="23722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34"/>
          <p:cNvSpPr txBox="1">
            <a:spLocks noGrp="1"/>
          </p:cNvSpPr>
          <p:nvPr>
            <p:ph type="title"/>
          </p:nvPr>
        </p:nvSpPr>
        <p:spPr>
          <a:xfrm>
            <a:off x="819150" y="845600"/>
            <a:ext cx="2982600" cy="3412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
              <a:t>Current role of </a:t>
            </a:r>
            <a:endParaRPr/>
          </a:p>
          <a:p>
            <a:pPr marL="0" lvl="0" indent="0" algn="l" rtl="0">
              <a:spcBef>
                <a:spcPts val="0"/>
              </a:spcBef>
              <a:spcAft>
                <a:spcPts val="0"/>
              </a:spcAft>
              <a:buNone/>
            </a:pPr>
            <a:r>
              <a:rPr lang="en"/>
              <a:t>Healthcare professionals</a:t>
            </a:r>
            <a:endParaRPr/>
          </a:p>
        </p:txBody>
      </p:sp>
      <p:pic>
        <p:nvPicPr>
          <p:cNvPr id="271" name="Google Shape;271;p34"/>
          <p:cNvPicPr preferRelativeResize="0"/>
          <p:nvPr/>
        </p:nvPicPr>
        <p:blipFill>
          <a:blip r:embed="rId3">
            <a:alphaModFix/>
          </a:blip>
          <a:stretch>
            <a:fillRect/>
          </a:stretch>
        </p:blipFill>
        <p:spPr>
          <a:xfrm>
            <a:off x="3657025" y="220125"/>
            <a:ext cx="5196100" cy="4703249"/>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35"/>
          <p:cNvSpPr txBox="1">
            <a:spLocks noGrp="1"/>
          </p:cNvSpPr>
          <p:nvPr>
            <p:ph type="title"/>
          </p:nvPr>
        </p:nvSpPr>
        <p:spPr>
          <a:xfrm>
            <a:off x="819150" y="74035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Steps for provider to reduce antibiotic-resistance  </a:t>
            </a:r>
            <a:endParaRPr/>
          </a:p>
        </p:txBody>
      </p:sp>
      <p:sp>
        <p:nvSpPr>
          <p:cNvPr id="277" name="Google Shape;277;p35"/>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Autofit/>
          </a:bodyPr>
          <a:lstStyle/>
          <a:p>
            <a:pPr marL="457200" lvl="0" indent="-330200" algn="l" rtl="0">
              <a:spcBef>
                <a:spcPts val="0"/>
              </a:spcBef>
              <a:spcAft>
                <a:spcPts val="0"/>
              </a:spcAft>
              <a:buSzPts val="1600"/>
              <a:buChar char="❖"/>
            </a:pPr>
            <a:r>
              <a:rPr lang="en" sz="1600">
                <a:solidFill>
                  <a:srgbClr val="0A0A0A"/>
                </a:solidFill>
                <a:highlight>
                  <a:srgbClr val="FEFEFE"/>
                </a:highlight>
                <a:latin typeface="Arial"/>
                <a:ea typeface="Arial"/>
                <a:cs typeface="Arial"/>
                <a:sym typeface="Arial"/>
              </a:rPr>
              <a:t>Infection control practices</a:t>
            </a:r>
            <a:endParaRPr sz="1600">
              <a:solidFill>
                <a:srgbClr val="0A0A0A"/>
              </a:solidFill>
              <a:highlight>
                <a:srgbClr val="FEFEFE"/>
              </a:highlight>
              <a:latin typeface="Arial"/>
              <a:ea typeface="Arial"/>
              <a:cs typeface="Arial"/>
              <a:sym typeface="Arial"/>
            </a:endParaRPr>
          </a:p>
          <a:p>
            <a:pPr marL="457200" lvl="0" indent="-330200" algn="l" rtl="0">
              <a:spcBef>
                <a:spcPts val="0"/>
              </a:spcBef>
              <a:spcAft>
                <a:spcPts val="0"/>
              </a:spcAft>
              <a:buClr>
                <a:srgbClr val="0A0A0A"/>
              </a:buClr>
              <a:buSzPts val="1600"/>
              <a:buFont typeface="Arial"/>
              <a:buChar char="❖"/>
            </a:pPr>
            <a:r>
              <a:rPr lang="en" sz="1600">
                <a:solidFill>
                  <a:srgbClr val="0A0A0A"/>
                </a:solidFill>
                <a:highlight>
                  <a:srgbClr val="FEFEFE"/>
                </a:highlight>
                <a:latin typeface="Arial"/>
                <a:ea typeface="Arial"/>
                <a:cs typeface="Arial"/>
                <a:sym typeface="Arial"/>
              </a:rPr>
              <a:t>Judicious use of antibiotics</a:t>
            </a:r>
            <a:endParaRPr sz="1600">
              <a:solidFill>
                <a:srgbClr val="0A0A0A"/>
              </a:solidFill>
              <a:highlight>
                <a:srgbClr val="FEFEFE"/>
              </a:highlight>
              <a:latin typeface="Arial"/>
              <a:ea typeface="Arial"/>
              <a:cs typeface="Arial"/>
              <a:sym typeface="Arial"/>
            </a:endParaRPr>
          </a:p>
          <a:p>
            <a:pPr marL="457200" lvl="0" indent="-330200" algn="l" rtl="0">
              <a:spcBef>
                <a:spcPts val="0"/>
              </a:spcBef>
              <a:spcAft>
                <a:spcPts val="0"/>
              </a:spcAft>
              <a:buClr>
                <a:srgbClr val="0A0A0A"/>
              </a:buClr>
              <a:buSzPts val="1600"/>
              <a:buFont typeface="Arial"/>
              <a:buChar char="❖"/>
            </a:pPr>
            <a:r>
              <a:rPr lang="en" sz="1600">
                <a:solidFill>
                  <a:srgbClr val="0A0A0A"/>
                </a:solidFill>
                <a:highlight>
                  <a:srgbClr val="FEFEFE"/>
                </a:highlight>
                <a:latin typeface="Arial"/>
                <a:ea typeface="Arial"/>
                <a:cs typeface="Arial"/>
                <a:sym typeface="Arial"/>
              </a:rPr>
              <a:t>Frequent and timely communication among health care providers</a:t>
            </a:r>
            <a:endParaRPr sz="1600">
              <a:solidFill>
                <a:srgbClr val="0A0A0A"/>
              </a:solidFill>
              <a:highlight>
                <a:srgbClr val="FEFEFE"/>
              </a:highlight>
              <a:latin typeface="Arial"/>
              <a:ea typeface="Arial"/>
              <a:cs typeface="Arial"/>
              <a:sym typeface="Arial"/>
            </a:endParaRPr>
          </a:p>
          <a:p>
            <a:pPr marL="457200" lvl="0" indent="-330200" algn="l" rtl="0">
              <a:spcBef>
                <a:spcPts val="0"/>
              </a:spcBef>
              <a:spcAft>
                <a:spcPts val="0"/>
              </a:spcAft>
              <a:buClr>
                <a:srgbClr val="0A0A0A"/>
              </a:buClr>
              <a:buSzPts val="1600"/>
              <a:buFont typeface="Arial"/>
              <a:buChar char="❖"/>
            </a:pPr>
            <a:r>
              <a:rPr lang="en" sz="1600">
                <a:solidFill>
                  <a:srgbClr val="0A0A0A"/>
                </a:solidFill>
                <a:highlight>
                  <a:srgbClr val="FEFEFE"/>
                </a:highlight>
                <a:latin typeface="Arial"/>
                <a:ea typeface="Arial"/>
                <a:cs typeface="Arial"/>
                <a:sym typeface="Arial"/>
              </a:rPr>
              <a:t>Develop antimicrobial stewardship program to make clinical decision and this teams consist of physicians, pharmacists, clinical care staff and microbiologists </a:t>
            </a:r>
            <a:endParaRPr sz="1600">
              <a:solidFill>
                <a:srgbClr val="0A0A0A"/>
              </a:solidFill>
              <a:highlight>
                <a:srgbClr val="FEFEFE"/>
              </a:highlight>
              <a:latin typeface="Arial"/>
              <a:ea typeface="Arial"/>
              <a:cs typeface="Arial"/>
              <a:sym typeface="Arial"/>
            </a:endParaRPr>
          </a:p>
          <a:p>
            <a:pPr marL="0" lvl="0" indent="0" algn="l" rtl="0">
              <a:spcBef>
                <a:spcPts val="1600"/>
              </a:spcBef>
              <a:spcAft>
                <a:spcPts val="1600"/>
              </a:spcAft>
              <a:buNone/>
            </a:pPr>
            <a:endParaRPr sz="1200">
              <a:solidFill>
                <a:srgbClr val="0A0A0A"/>
              </a:solidFill>
              <a:highlight>
                <a:srgbClr val="FEFEFE"/>
              </a:highlight>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36"/>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Animal Safety Professionals </a:t>
            </a:r>
            <a:endParaRPr/>
          </a:p>
        </p:txBody>
      </p:sp>
      <p:sp>
        <p:nvSpPr>
          <p:cNvPr id="283" name="Google Shape;283;p36"/>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284" name="Google Shape;284;p36"/>
          <p:cNvPicPr preferRelativeResize="0"/>
          <p:nvPr/>
        </p:nvPicPr>
        <p:blipFill>
          <a:blip r:embed="rId3">
            <a:alphaModFix/>
          </a:blip>
          <a:stretch>
            <a:fillRect/>
          </a:stretch>
        </p:blipFill>
        <p:spPr>
          <a:xfrm>
            <a:off x="819150" y="1901100"/>
            <a:ext cx="7505701" cy="2627250"/>
          </a:xfrm>
          <a:prstGeom prst="rect">
            <a:avLst/>
          </a:prstGeom>
          <a:noFill/>
          <a:ln>
            <a:noFill/>
          </a:ln>
        </p:spPr>
      </p:pic>
      <p:sp>
        <p:nvSpPr>
          <p:cNvPr id="285" name="Google Shape;285;p36"/>
          <p:cNvSpPr txBox="1"/>
          <p:nvPr/>
        </p:nvSpPr>
        <p:spPr>
          <a:xfrm>
            <a:off x="894525" y="4438725"/>
            <a:ext cx="4393800" cy="371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r>
              <a:rPr lang="en" sz="1100"/>
              <a:t>http://www.myrolematters.com/stakeholders.html</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37"/>
          <p:cNvSpPr txBox="1">
            <a:spLocks noGrp="1"/>
          </p:cNvSpPr>
          <p:nvPr>
            <p:ph type="title"/>
          </p:nvPr>
        </p:nvSpPr>
        <p:spPr>
          <a:xfrm>
            <a:off x="4536175" y="338100"/>
            <a:ext cx="3526500" cy="576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Global Problem </a:t>
            </a:r>
            <a:endParaRPr/>
          </a:p>
        </p:txBody>
      </p:sp>
      <p:pic>
        <p:nvPicPr>
          <p:cNvPr id="291" name="Google Shape;291;p37"/>
          <p:cNvPicPr preferRelativeResize="0"/>
          <p:nvPr/>
        </p:nvPicPr>
        <p:blipFill>
          <a:blip r:embed="rId3">
            <a:alphaModFix/>
          </a:blip>
          <a:stretch>
            <a:fillRect/>
          </a:stretch>
        </p:blipFill>
        <p:spPr>
          <a:xfrm>
            <a:off x="4780650" y="1010175"/>
            <a:ext cx="4119000" cy="3936750"/>
          </a:xfrm>
          <a:prstGeom prst="rect">
            <a:avLst/>
          </a:prstGeom>
          <a:noFill/>
          <a:ln>
            <a:noFill/>
          </a:ln>
        </p:spPr>
      </p:pic>
      <p:pic>
        <p:nvPicPr>
          <p:cNvPr id="292" name="Google Shape;292;p37"/>
          <p:cNvPicPr preferRelativeResize="0"/>
          <p:nvPr/>
        </p:nvPicPr>
        <p:blipFill>
          <a:blip r:embed="rId4">
            <a:alphaModFix/>
          </a:blip>
          <a:stretch>
            <a:fillRect/>
          </a:stretch>
        </p:blipFill>
        <p:spPr>
          <a:xfrm>
            <a:off x="311300" y="599925"/>
            <a:ext cx="4119000" cy="43470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38"/>
          <p:cNvSpPr txBox="1">
            <a:spLocks noGrp="1"/>
          </p:cNvSpPr>
          <p:nvPr>
            <p:ph type="title"/>
          </p:nvPr>
        </p:nvSpPr>
        <p:spPr>
          <a:xfrm>
            <a:off x="4959325" y="845600"/>
            <a:ext cx="3365400" cy="267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 </a:t>
            </a:r>
            <a:endParaRPr/>
          </a:p>
          <a:p>
            <a:pPr marL="0" lvl="0" indent="0" algn="l" rtl="0">
              <a:spcBef>
                <a:spcPts val="0"/>
              </a:spcBef>
              <a:spcAft>
                <a:spcPts val="0"/>
              </a:spcAft>
              <a:buNone/>
            </a:pPr>
            <a:endParaRPr/>
          </a:p>
          <a:p>
            <a:pPr marL="0" lvl="0" indent="0" algn="l" rtl="0">
              <a:spcBef>
                <a:spcPts val="0"/>
              </a:spcBef>
              <a:spcAft>
                <a:spcPts val="0"/>
              </a:spcAft>
              <a:buNone/>
            </a:pPr>
            <a:r>
              <a:rPr lang="en"/>
              <a:t>     Policy Maker </a:t>
            </a:r>
            <a:endParaRPr/>
          </a:p>
        </p:txBody>
      </p:sp>
      <p:pic>
        <p:nvPicPr>
          <p:cNvPr id="298" name="Google Shape;298;p38"/>
          <p:cNvPicPr preferRelativeResize="0"/>
          <p:nvPr/>
        </p:nvPicPr>
        <p:blipFill>
          <a:blip r:embed="rId3">
            <a:alphaModFix/>
          </a:blip>
          <a:stretch>
            <a:fillRect/>
          </a:stretch>
        </p:blipFill>
        <p:spPr>
          <a:xfrm>
            <a:off x="239525" y="248050"/>
            <a:ext cx="4429125" cy="419067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pic>
        <p:nvPicPr>
          <p:cNvPr id="303" name="Google Shape;303;p39"/>
          <p:cNvPicPr preferRelativeResize="0"/>
          <p:nvPr/>
        </p:nvPicPr>
        <p:blipFill>
          <a:blip r:embed="rId3">
            <a:alphaModFix/>
          </a:blip>
          <a:stretch>
            <a:fillRect/>
          </a:stretch>
        </p:blipFill>
        <p:spPr>
          <a:xfrm>
            <a:off x="200875" y="140325"/>
            <a:ext cx="5692450" cy="4669925"/>
          </a:xfrm>
          <a:prstGeom prst="rect">
            <a:avLst/>
          </a:prstGeom>
          <a:noFill/>
          <a:ln>
            <a:noFill/>
          </a:ln>
        </p:spPr>
      </p:pic>
      <p:sp>
        <p:nvSpPr>
          <p:cNvPr id="304" name="Google Shape;304;p39"/>
          <p:cNvSpPr txBox="1"/>
          <p:nvPr/>
        </p:nvSpPr>
        <p:spPr>
          <a:xfrm>
            <a:off x="6156425" y="758600"/>
            <a:ext cx="2381100" cy="2959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3000">
              <a:solidFill>
                <a:schemeClr val="lt1"/>
              </a:solidFill>
            </a:endParaRPr>
          </a:p>
          <a:p>
            <a:pPr marL="0" lvl="0" indent="0" algn="l" rtl="0">
              <a:spcBef>
                <a:spcPts val="0"/>
              </a:spcBef>
              <a:spcAft>
                <a:spcPts val="0"/>
              </a:spcAft>
              <a:buNone/>
            </a:pPr>
            <a:endParaRPr sz="3000">
              <a:solidFill>
                <a:schemeClr val="lt1"/>
              </a:solidFill>
            </a:endParaRPr>
          </a:p>
          <a:p>
            <a:pPr marL="0" lvl="0" indent="0" algn="l" rtl="0">
              <a:spcBef>
                <a:spcPts val="0"/>
              </a:spcBef>
              <a:spcAft>
                <a:spcPts val="0"/>
              </a:spcAft>
              <a:buNone/>
            </a:pPr>
            <a:r>
              <a:rPr lang="en" sz="3000">
                <a:solidFill>
                  <a:schemeClr val="lt1"/>
                </a:solidFill>
              </a:rPr>
              <a:t>Current Health Issue </a:t>
            </a:r>
            <a:endParaRPr sz="3000">
              <a:solidFill>
                <a:schemeClr val="lt1"/>
              </a:solidFill>
            </a:endParaRPr>
          </a:p>
        </p:txBody>
      </p:sp>
      <p:sp>
        <p:nvSpPr>
          <p:cNvPr id="305" name="Google Shape;305;p39"/>
          <p:cNvSpPr txBox="1"/>
          <p:nvPr/>
        </p:nvSpPr>
        <p:spPr>
          <a:xfrm>
            <a:off x="705150" y="4516700"/>
            <a:ext cx="6747300" cy="304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r>
              <a:rPr lang="en" sz="1100"/>
              <a:t>https://www.cdc.gov/antibiotic-use/community/images/materials/ar-deaths.jpg</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40"/>
          <p:cNvSpPr txBox="1">
            <a:spLocks noGrp="1"/>
          </p:cNvSpPr>
          <p:nvPr>
            <p:ph type="title"/>
          </p:nvPr>
        </p:nvSpPr>
        <p:spPr>
          <a:xfrm>
            <a:off x="437700" y="1424400"/>
            <a:ext cx="3048300" cy="2728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r>
              <a:rPr lang="en"/>
              <a:t>Future Health Issue </a:t>
            </a:r>
            <a:endParaRPr/>
          </a:p>
        </p:txBody>
      </p:sp>
      <p:pic>
        <p:nvPicPr>
          <p:cNvPr id="311" name="Google Shape;311;p40"/>
          <p:cNvPicPr preferRelativeResize="0"/>
          <p:nvPr/>
        </p:nvPicPr>
        <p:blipFill>
          <a:blip r:embed="rId3">
            <a:alphaModFix/>
          </a:blip>
          <a:stretch>
            <a:fillRect/>
          </a:stretch>
        </p:blipFill>
        <p:spPr>
          <a:xfrm>
            <a:off x="3486000" y="263225"/>
            <a:ext cx="5247175" cy="4281725"/>
          </a:xfrm>
          <a:prstGeom prst="rect">
            <a:avLst/>
          </a:prstGeom>
          <a:noFill/>
          <a:ln>
            <a:noFill/>
          </a:ln>
        </p:spPr>
      </p:pic>
      <p:sp>
        <p:nvSpPr>
          <p:cNvPr id="312" name="Google Shape;312;p40"/>
          <p:cNvSpPr txBox="1"/>
          <p:nvPr/>
        </p:nvSpPr>
        <p:spPr>
          <a:xfrm>
            <a:off x="631425" y="4520850"/>
            <a:ext cx="4841100" cy="368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https://www.bbc.com/news/health-30416844</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41"/>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Plan for Financing Our Program </a:t>
            </a:r>
            <a:endParaRPr/>
          </a:p>
        </p:txBody>
      </p:sp>
      <p:sp>
        <p:nvSpPr>
          <p:cNvPr id="318" name="Google Shape;318;p41"/>
          <p:cNvSpPr txBox="1">
            <a:spLocks noGrp="1"/>
          </p:cNvSpPr>
          <p:nvPr>
            <p:ph type="body" idx="1"/>
          </p:nvPr>
        </p:nvSpPr>
        <p:spPr>
          <a:xfrm>
            <a:off x="898100" y="1661850"/>
            <a:ext cx="7505700" cy="2448000"/>
          </a:xfrm>
          <a:prstGeom prst="rect">
            <a:avLst/>
          </a:prstGeom>
        </p:spPr>
        <p:txBody>
          <a:bodyPr spcFirstLastPara="1" wrap="square" lIns="91425" tIns="91425" rIns="91425" bIns="91425" anchor="t" anchorCtr="0">
            <a:noAutofit/>
          </a:bodyPr>
          <a:lstStyle/>
          <a:p>
            <a:pPr marL="457200" lvl="0" indent="-317500" algn="l" rtl="0">
              <a:lnSpc>
                <a:spcPct val="122272"/>
              </a:lnSpc>
              <a:spcBef>
                <a:spcPts val="0"/>
              </a:spcBef>
              <a:spcAft>
                <a:spcPts val="0"/>
              </a:spcAft>
              <a:buClr>
                <a:srgbClr val="26282A"/>
              </a:buClr>
              <a:buSzPts val="1400"/>
              <a:buFont typeface="Arial"/>
              <a:buChar char="❖"/>
            </a:pPr>
            <a:r>
              <a:rPr lang="en" sz="1400">
                <a:solidFill>
                  <a:srgbClr val="26282A"/>
                </a:solidFill>
                <a:latin typeface="Arial"/>
                <a:ea typeface="Arial"/>
                <a:cs typeface="Arial"/>
                <a:sym typeface="Arial"/>
              </a:rPr>
              <a:t>U.S. Department of Health &amp; Human Services</a:t>
            </a:r>
            <a:endParaRPr sz="1400">
              <a:solidFill>
                <a:srgbClr val="26282A"/>
              </a:solidFill>
              <a:latin typeface="Arial"/>
              <a:ea typeface="Arial"/>
              <a:cs typeface="Arial"/>
              <a:sym typeface="Arial"/>
            </a:endParaRPr>
          </a:p>
          <a:p>
            <a:pPr marL="457200" lvl="0" indent="-317500" algn="l" rtl="0">
              <a:lnSpc>
                <a:spcPct val="122272"/>
              </a:lnSpc>
              <a:spcBef>
                <a:spcPts val="0"/>
              </a:spcBef>
              <a:spcAft>
                <a:spcPts val="0"/>
              </a:spcAft>
              <a:buClr>
                <a:srgbClr val="26282A"/>
              </a:buClr>
              <a:buSzPts val="1400"/>
              <a:buFont typeface="Arial"/>
              <a:buChar char="❖"/>
            </a:pPr>
            <a:r>
              <a:rPr lang="en" sz="1400">
                <a:solidFill>
                  <a:srgbClr val="26282A"/>
                </a:solidFill>
                <a:latin typeface="Arial"/>
                <a:ea typeface="Arial"/>
                <a:cs typeface="Arial"/>
                <a:sym typeface="Arial"/>
              </a:rPr>
              <a:t>CDC- Public Health System Financing</a:t>
            </a:r>
            <a:endParaRPr sz="1400">
              <a:solidFill>
                <a:srgbClr val="26282A"/>
              </a:solidFill>
              <a:latin typeface="Arial"/>
              <a:ea typeface="Arial"/>
              <a:cs typeface="Arial"/>
              <a:sym typeface="Arial"/>
            </a:endParaRPr>
          </a:p>
          <a:p>
            <a:pPr marL="457200" lvl="0" indent="-317500" algn="l" rtl="0">
              <a:lnSpc>
                <a:spcPct val="122272"/>
              </a:lnSpc>
              <a:spcBef>
                <a:spcPts val="0"/>
              </a:spcBef>
              <a:spcAft>
                <a:spcPts val="0"/>
              </a:spcAft>
              <a:buClr>
                <a:srgbClr val="26282A"/>
              </a:buClr>
              <a:buSzPts val="1400"/>
              <a:buFont typeface="Arial"/>
              <a:buChar char="❖"/>
            </a:pPr>
            <a:r>
              <a:rPr lang="en" sz="1400">
                <a:solidFill>
                  <a:srgbClr val="26282A"/>
                </a:solidFill>
                <a:latin typeface="Arial"/>
                <a:ea typeface="Arial"/>
                <a:cs typeface="Arial"/>
                <a:sym typeface="Arial"/>
              </a:rPr>
              <a:t>President’s Budget </a:t>
            </a:r>
            <a:endParaRPr sz="1400">
              <a:solidFill>
                <a:srgbClr val="26282A"/>
              </a:solidFill>
              <a:latin typeface="Arial"/>
              <a:ea typeface="Arial"/>
              <a:cs typeface="Arial"/>
              <a:sym typeface="Arial"/>
            </a:endParaRPr>
          </a:p>
          <a:p>
            <a:pPr marL="457200" lvl="0" indent="-317500" algn="l" rtl="0">
              <a:spcBef>
                <a:spcPts val="0"/>
              </a:spcBef>
              <a:spcAft>
                <a:spcPts val="0"/>
              </a:spcAft>
              <a:buClr>
                <a:srgbClr val="26282A"/>
              </a:buClr>
              <a:buSzPts val="1400"/>
              <a:buFont typeface="Arial"/>
              <a:buChar char="❖"/>
            </a:pPr>
            <a:r>
              <a:rPr lang="en" sz="1400">
                <a:solidFill>
                  <a:srgbClr val="26282A"/>
                </a:solidFill>
                <a:latin typeface="Arial"/>
                <a:ea typeface="Arial"/>
                <a:cs typeface="Arial"/>
                <a:sym typeface="Arial"/>
              </a:rPr>
              <a:t>Prevention and Public Health Fund</a:t>
            </a:r>
            <a:endParaRPr sz="1400">
              <a:solidFill>
                <a:srgbClr val="26282A"/>
              </a:solidFill>
              <a:latin typeface="Arial"/>
              <a:ea typeface="Arial"/>
              <a:cs typeface="Arial"/>
              <a:sym typeface="Arial"/>
            </a:endParaRPr>
          </a:p>
          <a:p>
            <a:pPr marL="0" lvl="0" indent="0" algn="l" rtl="0">
              <a:spcBef>
                <a:spcPts val="0"/>
              </a:spcBef>
              <a:spcAft>
                <a:spcPts val="0"/>
              </a:spcAft>
              <a:buNone/>
            </a:pPr>
            <a:endParaRPr sz="1400">
              <a:solidFill>
                <a:srgbClr val="26282A"/>
              </a:solidFill>
              <a:latin typeface="Arial"/>
              <a:ea typeface="Arial"/>
              <a:cs typeface="Arial"/>
              <a:sym typeface="Arial"/>
            </a:endParaRPr>
          </a:p>
          <a:p>
            <a:pPr marL="0" lvl="0" indent="0" algn="l" rtl="0">
              <a:lnSpc>
                <a:spcPct val="122272"/>
              </a:lnSpc>
              <a:spcBef>
                <a:spcPts val="0"/>
              </a:spcBef>
              <a:spcAft>
                <a:spcPts val="0"/>
              </a:spcAft>
              <a:buNone/>
            </a:pPr>
            <a:r>
              <a:rPr lang="en" sz="1400" b="1">
                <a:solidFill>
                  <a:srgbClr val="26282A"/>
                </a:solidFill>
                <a:latin typeface="Arial"/>
                <a:ea typeface="Arial"/>
                <a:cs typeface="Arial"/>
                <a:sym typeface="Arial"/>
              </a:rPr>
              <a:t>Local: </a:t>
            </a:r>
            <a:endParaRPr sz="1400" b="1">
              <a:solidFill>
                <a:srgbClr val="26282A"/>
              </a:solidFill>
              <a:latin typeface="Arial"/>
              <a:ea typeface="Arial"/>
              <a:cs typeface="Arial"/>
              <a:sym typeface="Arial"/>
            </a:endParaRPr>
          </a:p>
          <a:p>
            <a:pPr marL="457200" lvl="0" indent="-317500" algn="l" rtl="0">
              <a:lnSpc>
                <a:spcPct val="122272"/>
              </a:lnSpc>
              <a:spcBef>
                <a:spcPts val="0"/>
              </a:spcBef>
              <a:spcAft>
                <a:spcPts val="0"/>
              </a:spcAft>
              <a:buClr>
                <a:srgbClr val="26282A"/>
              </a:buClr>
              <a:buSzPts val="1400"/>
              <a:buFont typeface="Arial"/>
              <a:buChar char="❖"/>
            </a:pPr>
            <a:r>
              <a:rPr lang="en" sz="1400">
                <a:solidFill>
                  <a:srgbClr val="26282A"/>
                </a:solidFill>
                <a:latin typeface="Arial"/>
                <a:ea typeface="Arial"/>
                <a:cs typeface="Arial"/>
                <a:sym typeface="Arial"/>
              </a:rPr>
              <a:t>New York State Department of Health</a:t>
            </a:r>
            <a:endParaRPr sz="1400">
              <a:solidFill>
                <a:srgbClr val="26282A"/>
              </a:solidFill>
              <a:latin typeface="Arial"/>
              <a:ea typeface="Arial"/>
              <a:cs typeface="Arial"/>
              <a:sym typeface="Arial"/>
            </a:endParaRPr>
          </a:p>
          <a:p>
            <a:pPr marL="457200" lvl="0" indent="-317500" algn="l" rtl="0">
              <a:lnSpc>
                <a:spcPct val="122272"/>
              </a:lnSpc>
              <a:spcBef>
                <a:spcPts val="0"/>
              </a:spcBef>
              <a:spcAft>
                <a:spcPts val="0"/>
              </a:spcAft>
              <a:buClr>
                <a:srgbClr val="000000"/>
              </a:buClr>
              <a:buSzPts val="1400"/>
              <a:buFont typeface="Arial"/>
              <a:buChar char="❖"/>
            </a:pPr>
            <a:r>
              <a:rPr lang="en" sz="1400">
                <a:solidFill>
                  <a:srgbClr val="000000"/>
                </a:solidFill>
                <a:latin typeface="Arial"/>
                <a:ea typeface="Arial"/>
                <a:cs typeface="Arial"/>
                <a:sym typeface="Arial"/>
              </a:rPr>
              <a:t>Fund for Public Health in New York City</a:t>
            </a:r>
            <a:endParaRPr sz="1400">
              <a:solidFill>
                <a:srgbClr val="26282A"/>
              </a:solidFill>
              <a:latin typeface="Arial"/>
              <a:ea typeface="Arial"/>
              <a:cs typeface="Arial"/>
              <a:sym typeface="Arial"/>
            </a:endParaRPr>
          </a:p>
          <a:p>
            <a:pPr marL="457200" lvl="0" indent="0" algn="l" rtl="0">
              <a:lnSpc>
                <a:spcPct val="122272"/>
              </a:lnSpc>
              <a:spcBef>
                <a:spcPts val="0"/>
              </a:spcBef>
              <a:spcAft>
                <a:spcPts val="0"/>
              </a:spcAft>
              <a:buNone/>
            </a:pPr>
            <a:endParaRPr sz="1100">
              <a:solidFill>
                <a:srgbClr val="26282A"/>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15"/>
          <p:cNvSpPr txBox="1">
            <a:spLocks noGrp="1"/>
          </p:cNvSpPr>
          <p:nvPr>
            <p:ph type="title"/>
          </p:nvPr>
        </p:nvSpPr>
        <p:spPr>
          <a:xfrm>
            <a:off x="708375" y="465775"/>
            <a:ext cx="7505700" cy="954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The Main Problem</a:t>
            </a:r>
            <a:endParaRPr/>
          </a:p>
        </p:txBody>
      </p:sp>
      <p:sp>
        <p:nvSpPr>
          <p:cNvPr id="142" name="Google Shape;142;p15"/>
          <p:cNvSpPr txBox="1">
            <a:spLocks noGrp="1"/>
          </p:cNvSpPr>
          <p:nvPr>
            <p:ph type="body" idx="1"/>
          </p:nvPr>
        </p:nvSpPr>
        <p:spPr>
          <a:xfrm>
            <a:off x="1842825" y="1092650"/>
            <a:ext cx="5850000" cy="2638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r>
              <a:rPr lang="en" sz="1800">
                <a:solidFill>
                  <a:srgbClr val="000000"/>
                </a:solidFill>
                <a:latin typeface="Arial"/>
                <a:ea typeface="Arial"/>
                <a:cs typeface="Arial"/>
                <a:sym typeface="Arial"/>
              </a:rPr>
              <a:t>-Lack of knowledge→ Lack of understanding </a:t>
            </a:r>
            <a:endParaRPr sz="1800">
              <a:solidFill>
                <a:srgbClr val="000000"/>
              </a:solidFill>
              <a:latin typeface="Arial"/>
              <a:ea typeface="Arial"/>
              <a:cs typeface="Arial"/>
              <a:sym typeface="Arial"/>
            </a:endParaRPr>
          </a:p>
          <a:p>
            <a:pPr marL="0" lvl="0" indent="0" algn="l" rtl="0">
              <a:spcBef>
                <a:spcPts val="0"/>
              </a:spcBef>
              <a:spcAft>
                <a:spcPts val="0"/>
              </a:spcAft>
              <a:buClr>
                <a:srgbClr val="000000"/>
              </a:buClr>
              <a:buSzPts val="1100"/>
              <a:buFont typeface="Arial"/>
              <a:buNone/>
            </a:pPr>
            <a:r>
              <a:rPr lang="en" sz="1800">
                <a:solidFill>
                  <a:srgbClr val="000000"/>
                </a:solidFill>
                <a:latin typeface="Arial"/>
                <a:ea typeface="Arial"/>
                <a:cs typeface="Arial"/>
                <a:sym typeface="Arial"/>
              </a:rPr>
              <a:t>*Antibiotics= Bacterial (NOT VIRAL)*</a:t>
            </a:r>
            <a:endParaRPr sz="1800">
              <a:solidFill>
                <a:srgbClr val="000000"/>
              </a:solidFill>
              <a:latin typeface="Arial"/>
              <a:ea typeface="Arial"/>
              <a:cs typeface="Arial"/>
              <a:sym typeface="Arial"/>
            </a:endParaRPr>
          </a:p>
          <a:p>
            <a:pPr marL="0" lvl="0" indent="0" algn="l" rtl="0">
              <a:spcBef>
                <a:spcPts val="0"/>
              </a:spcBef>
              <a:spcAft>
                <a:spcPts val="0"/>
              </a:spcAft>
              <a:buClr>
                <a:srgbClr val="000000"/>
              </a:buClr>
              <a:buSzPts val="1100"/>
              <a:buFont typeface="Arial"/>
              <a:buNone/>
            </a:pPr>
            <a:endParaRPr sz="1800">
              <a:solidFill>
                <a:srgbClr val="000000"/>
              </a:solidFill>
              <a:latin typeface="Arial"/>
              <a:ea typeface="Arial"/>
              <a:cs typeface="Arial"/>
              <a:sym typeface="Arial"/>
            </a:endParaRPr>
          </a:p>
          <a:p>
            <a:pPr marL="0" lvl="0" indent="0" algn="l" rtl="0">
              <a:spcBef>
                <a:spcPts val="0"/>
              </a:spcBef>
              <a:spcAft>
                <a:spcPts val="0"/>
              </a:spcAft>
              <a:buClr>
                <a:srgbClr val="000000"/>
              </a:buClr>
              <a:buSzPts val="1100"/>
              <a:buFont typeface="Arial"/>
              <a:buNone/>
            </a:pPr>
            <a:r>
              <a:rPr lang="en" sz="1800">
                <a:solidFill>
                  <a:srgbClr val="000000"/>
                </a:solidFill>
                <a:latin typeface="Arial"/>
                <a:ea typeface="Arial"/>
                <a:cs typeface="Arial"/>
                <a:sym typeface="Arial"/>
              </a:rPr>
              <a:t>-Patients: “Why can’t I use antibiotics to cure anything?!”</a:t>
            </a:r>
            <a:endParaRPr sz="1800">
              <a:solidFill>
                <a:srgbClr val="000000"/>
              </a:solidFill>
              <a:latin typeface="Arial"/>
              <a:ea typeface="Arial"/>
              <a:cs typeface="Arial"/>
              <a:sym typeface="Arial"/>
            </a:endParaRPr>
          </a:p>
          <a:p>
            <a:pPr marL="0" lvl="0" indent="0" algn="l" rtl="0">
              <a:spcBef>
                <a:spcPts val="0"/>
              </a:spcBef>
              <a:spcAft>
                <a:spcPts val="0"/>
              </a:spcAft>
              <a:buClr>
                <a:srgbClr val="000000"/>
              </a:buClr>
              <a:buSzPts val="1100"/>
              <a:buFont typeface="Arial"/>
              <a:buNone/>
            </a:pPr>
            <a:r>
              <a:rPr lang="en" sz="1800">
                <a:solidFill>
                  <a:srgbClr val="000000"/>
                </a:solidFill>
                <a:latin typeface="Arial"/>
                <a:ea typeface="Arial"/>
                <a:cs typeface="Arial"/>
                <a:sym typeface="Arial"/>
              </a:rPr>
              <a:t>-Providers want to appease patients</a:t>
            </a:r>
            <a:endParaRPr sz="1800">
              <a:solidFill>
                <a:srgbClr val="000000"/>
              </a:solidFill>
              <a:latin typeface="Arial"/>
              <a:ea typeface="Arial"/>
              <a:cs typeface="Arial"/>
              <a:sym typeface="Arial"/>
            </a:endParaRPr>
          </a:p>
          <a:p>
            <a:pPr marL="0" lvl="0" indent="0" algn="l" rtl="0">
              <a:spcBef>
                <a:spcPts val="0"/>
              </a:spcBef>
              <a:spcAft>
                <a:spcPts val="0"/>
              </a:spcAft>
              <a:buClr>
                <a:srgbClr val="000000"/>
              </a:buClr>
              <a:buSzPts val="1100"/>
              <a:buFont typeface="Arial"/>
              <a:buNone/>
            </a:pPr>
            <a:endParaRPr sz="1800">
              <a:solidFill>
                <a:srgbClr val="000000"/>
              </a:solidFill>
              <a:latin typeface="Arial"/>
              <a:ea typeface="Arial"/>
              <a:cs typeface="Arial"/>
              <a:sym typeface="Arial"/>
            </a:endParaRPr>
          </a:p>
          <a:p>
            <a:pPr marL="0" lvl="0" indent="0" algn="l" rtl="0">
              <a:spcBef>
                <a:spcPts val="0"/>
              </a:spcBef>
              <a:spcAft>
                <a:spcPts val="0"/>
              </a:spcAft>
              <a:buClr>
                <a:srgbClr val="000000"/>
              </a:buClr>
              <a:buSzPts val="1100"/>
              <a:buFont typeface="Arial"/>
              <a:buNone/>
            </a:pPr>
            <a:endParaRPr sz="1800">
              <a:solidFill>
                <a:srgbClr val="000000"/>
              </a:solidFill>
              <a:latin typeface="Arial"/>
              <a:ea typeface="Arial"/>
              <a:cs typeface="Arial"/>
              <a:sym typeface="Arial"/>
            </a:endParaRPr>
          </a:p>
          <a:p>
            <a:pPr marL="0" lvl="0" indent="0" algn="l" rtl="0">
              <a:spcBef>
                <a:spcPts val="0"/>
              </a:spcBef>
              <a:spcAft>
                <a:spcPts val="0"/>
              </a:spcAft>
              <a:buClr>
                <a:srgbClr val="000000"/>
              </a:buClr>
              <a:buSzPts val="1100"/>
              <a:buFont typeface="Arial"/>
              <a:buNone/>
            </a:pPr>
            <a:endParaRPr sz="1800">
              <a:solidFill>
                <a:srgbClr val="000000"/>
              </a:solidFill>
              <a:latin typeface="Arial"/>
              <a:ea typeface="Arial"/>
              <a:cs typeface="Arial"/>
              <a:sym typeface="Arial"/>
            </a:endParaRPr>
          </a:p>
          <a:p>
            <a:pPr marL="0" lvl="0" indent="0" algn="l" rtl="0">
              <a:spcBef>
                <a:spcPts val="0"/>
              </a:spcBef>
              <a:spcAft>
                <a:spcPts val="0"/>
              </a:spcAft>
              <a:buClr>
                <a:srgbClr val="000000"/>
              </a:buClr>
              <a:buSzPts val="1100"/>
              <a:buFont typeface="Arial"/>
              <a:buNone/>
            </a:pPr>
            <a:endParaRPr sz="1800"/>
          </a:p>
        </p:txBody>
      </p:sp>
      <p:pic>
        <p:nvPicPr>
          <p:cNvPr id="143" name="Google Shape;143;p15"/>
          <p:cNvPicPr preferRelativeResize="0"/>
          <p:nvPr/>
        </p:nvPicPr>
        <p:blipFill>
          <a:blip r:embed="rId3">
            <a:alphaModFix/>
          </a:blip>
          <a:stretch>
            <a:fillRect/>
          </a:stretch>
        </p:blipFill>
        <p:spPr>
          <a:xfrm>
            <a:off x="6421400" y="2514400"/>
            <a:ext cx="2513426" cy="2453225"/>
          </a:xfrm>
          <a:prstGeom prst="rect">
            <a:avLst/>
          </a:prstGeom>
          <a:noFill/>
          <a:ln>
            <a:noFill/>
          </a:ln>
        </p:spPr>
      </p:pic>
      <p:pic>
        <p:nvPicPr>
          <p:cNvPr id="144" name="Google Shape;144;p15" descr="Image result for but timmy you have to eat your antibiotics"/>
          <p:cNvPicPr preferRelativeResize="0"/>
          <p:nvPr/>
        </p:nvPicPr>
        <p:blipFill>
          <a:blip r:embed="rId4">
            <a:alphaModFix/>
          </a:blip>
          <a:stretch>
            <a:fillRect/>
          </a:stretch>
        </p:blipFill>
        <p:spPr>
          <a:xfrm>
            <a:off x="195825" y="3020125"/>
            <a:ext cx="2618150" cy="194750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2"/>
                                        </p:tgtEl>
                                        <p:attrNameLst>
                                          <p:attrName>style.visibility</p:attrName>
                                        </p:attrNameLst>
                                      </p:cBhvr>
                                      <p:to>
                                        <p:strVal val="visible"/>
                                      </p:to>
                                    </p:set>
                                    <p:animEffect transition="in" filter="fade">
                                      <p:cBhvr>
                                        <p:cTn id="7" dur="1000"/>
                                        <p:tgtEl>
                                          <p:spTgt spid="14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nodeType="clickEffect">
                                  <p:stCondLst>
                                    <p:cond delay="0"/>
                                  </p:stCondLst>
                                  <p:childTnLst>
                                    <p:set>
                                      <p:cBhvr>
                                        <p:cTn id="11" dur="1" fill="hold">
                                          <p:stCondLst>
                                            <p:cond delay="0"/>
                                          </p:stCondLst>
                                        </p:cTn>
                                        <p:tgtEl>
                                          <p:spTgt spid="143"/>
                                        </p:tgtEl>
                                        <p:attrNameLst>
                                          <p:attrName>style.visibility</p:attrName>
                                        </p:attrNameLst>
                                      </p:cBhvr>
                                      <p:to>
                                        <p:strVal val="visible"/>
                                      </p:to>
                                    </p:set>
                                    <p:anim calcmode="lin" valueType="num">
                                      <p:cBhvr additive="base">
                                        <p:cTn id="12" dur="1000"/>
                                        <p:tgtEl>
                                          <p:spTgt spid="143"/>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4"/>
                                        </p:tgtEl>
                                        <p:attrNameLst>
                                          <p:attrName>style.visibility</p:attrName>
                                        </p:attrNameLst>
                                      </p:cBhvr>
                                      <p:to>
                                        <p:strVal val="visible"/>
                                      </p:to>
                                    </p:set>
                                    <p:animEffect transition="in" filter="fade">
                                      <p:cBhvr>
                                        <p:cTn id="17" dur="1000"/>
                                        <p:tgtEl>
                                          <p:spTgt spid="1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42"/>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ctr" rtl="0">
              <a:lnSpc>
                <a:spcPct val="122272"/>
              </a:lnSpc>
              <a:spcBef>
                <a:spcPts val="0"/>
              </a:spcBef>
              <a:spcAft>
                <a:spcPts val="0"/>
              </a:spcAft>
              <a:buNone/>
            </a:pPr>
            <a:r>
              <a:rPr lang="en" sz="1800" b="1">
                <a:solidFill>
                  <a:srgbClr val="26282A"/>
                </a:solidFill>
                <a:latin typeface="Arial"/>
                <a:ea typeface="Arial"/>
                <a:cs typeface="Arial"/>
                <a:sym typeface="Arial"/>
              </a:rPr>
              <a:t>Inputs Needed To Make The Intervention Work</a:t>
            </a:r>
            <a:r>
              <a:rPr lang="en" sz="1800">
                <a:solidFill>
                  <a:srgbClr val="26282A"/>
                </a:solidFill>
                <a:latin typeface="Arial"/>
                <a:ea typeface="Arial"/>
                <a:cs typeface="Arial"/>
                <a:sym typeface="Arial"/>
              </a:rPr>
              <a:t>.</a:t>
            </a:r>
            <a:endParaRPr sz="1800">
              <a:solidFill>
                <a:srgbClr val="26282A"/>
              </a:solidFill>
              <a:latin typeface="Arial"/>
              <a:ea typeface="Arial"/>
              <a:cs typeface="Arial"/>
              <a:sym typeface="Arial"/>
            </a:endParaRPr>
          </a:p>
          <a:p>
            <a:pPr marL="0" lvl="0" indent="0" algn="l" rtl="0">
              <a:lnSpc>
                <a:spcPct val="122272"/>
              </a:lnSpc>
              <a:spcBef>
                <a:spcPts val="0"/>
              </a:spcBef>
              <a:spcAft>
                <a:spcPts val="0"/>
              </a:spcAft>
              <a:buClr>
                <a:srgbClr val="000000"/>
              </a:buClr>
              <a:buSzPts val="1100"/>
              <a:buFont typeface="Arial"/>
              <a:buNone/>
            </a:pPr>
            <a:endParaRPr sz="1100" b="1">
              <a:solidFill>
                <a:srgbClr val="26282A"/>
              </a:solidFill>
              <a:latin typeface="Arial"/>
              <a:ea typeface="Arial"/>
              <a:cs typeface="Arial"/>
              <a:sym typeface="Arial"/>
            </a:endParaRPr>
          </a:p>
        </p:txBody>
      </p:sp>
      <p:sp>
        <p:nvSpPr>
          <p:cNvPr id="324" name="Google Shape;324;p42"/>
          <p:cNvSpPr txBox="1">
            <a:spLocks noGrp="1"/>
          </p:cNvSpPr>
          <p:nvPr>
            <p:ph type="body" idx="1"/>
          </p:nvPr>
        </p:nvSpPr>
        <p:spPr>
          <a:xfrm>
            <a:off x="819150" y="1347750"/>
            <a:ext cx="7505700" cy="2448000"/>
          </a:xfrm>
          <a:prstGeom prst="rect">
            <a:avLst/>
          </a:prstGeom>
        </p:spPr>
        <p:txBody>
          <a:bodyPr spcFirstLastPara="1" wrap="square" lIns="91425" tIns="91425" rIns="91425" bIns="91425" anchor="t" anchorCtr="0">
            <a:noAutofit/>
          </a:bodyPr>
          <a:lstStyle/>
          <a:p>
            <a:pPr marL="0" lvl="0" indent="0" algn="l" rtl="0">
              <a:lnSpc>
                <a:spcPct val="122272"/>
              </a:lnSpc>
              <a:spcBef>
                <a:spcPts val="0"/>
              </a:spcBef>
              <a:spcAft>
                <a:spcPts val="0"/>
              </a:spcAft>
              <a:buClr>
                <a:srgbClr val="000000"/>
              </a:buClr>
              <a:buSzPts val="1100"/>
              <a:buFont typeface="Arial"/>
              <a:buNone/>
            </a:pPr>
            <a:r>
              <a:rPr lang="en" sz="1100">
                <a:solidFill>
                  <a:srgbClr val="26282A"/>
                </a:solidFill>
                <a:latin typeface="Arial"/>
                <a:ea typeface="Arial"/>
                <a:cs typeface="Arial"/>
                <a:sym typeface="Arial"/>
              </a:rPr>
              <a:t> </a:t>
            </a:r>
            <a:endParaRPr sz="1100">
              <a:solidFill>
                <a:srgbClr val="26282A"/>
              </a:solidFill>
              <a:latin typeface="Arial"/>
              <a:ea typeface="Arial"/>
              <a:cs typeface="Arial"/>
              <a:sym typeface="Arial"/>
            </a:endParaRPr>
          </a:p>
          <a:p>
            <a:pPr marL="0" lvl="0" indent="0" algn="l" rtl="0">
              <a:lnSpc>
                <a:spcPct val="122272"/>
              </a:lnSpc>
              <a:spcBef>
                <a:spcPts val="0"/>
              </a:spcBef>
              <a:spcAft>
                <a:spcPts val="0"/>
              </a:spcAft>
              <a:buClr>
                <a:srgbClr val="000000"/>
              </a:buClr>
              <a:buSzPts val="1100"/>
              <a:buFont typeface="Arial"/>
              <a:buNone/>
            </a:pPr>
            <a:r>
              <a:rPr lang="en" sz="1100" b="1">
                <a:solidFill>
                  <a:srgbClr val="26282A"/>
                </a:solidFill>
                <a:latin typeface="Arial"/>
                <a:ea typeface="Arial"/>
                <a:cs typeface="Arial"/>
                <a:sym typeface="Arial"/>
              </a:rPr>
              <a:t>Time</a:t>
            </a:r>
            <a:r>
              <a:rPr lang="en" sz="1100">
                <a:solidFill>
                  <a:srgbClr val="26282A"/>
                </a:solidFill>
                <a:latin typeface="Arial"/>
                <a:ea typeface="Arial"/>
                <a:cs typeface="Arial"/>
                <a:sym typeface="Arial"/>
              </a:rPr>
              <a:t>: In order to develop an effective intervention, it will take about 6 months.. This will give us time to form a blueprint of our intervention that includes the time needed to collect our research/data, to form a diverse effective team that includes members from different professional backgrounds including physicians, microbiologist, pharmacists and more.</a:t>
            </a:r>
            <a:endParaRPr sz="1100">
              <a:solidFill>
                <a:srgbClr val="26282A"/>
              </a:solidFill>
              <a:latin typeface="Arial"/>
              <a:ea typeface="Arial"/>
              <a:cs typeface="Arial"/>
              <a:sym typeface="Arial"/>
            </a:endParaRPr>
          </a:p>
          <a:p>
            <a:pPr marL="0" lvl="0" indent="0" algn="l" rtl="0">
              <a:lnSpc>
                <a:spcPct val="122272"/>
              </a:lnSpc>
              <a:spcBef>
                <a:spcPts val="0"/>
              </a:spcBef>
              <a:spcAft>
                <a:spcPts val="0"/>
              </a:spcAft>
              <a:buClr>
                <a:srgbClr val="000000"/>
              </a:buClr>
              <a:buSzPts val="1100"/>
              <a:buFont typeface="Arial"/>
              <a:buNone/>
            </a:pPr>
            <a:r>
              <a:rPr lang="en" sz="1100" b="1">
                <a:solidFill>
                  <a:srgbClr val="26282A"/>
                </a:solidFill>
                <a:latin typeface="Arial"/>
                <a:ea typeface="Arial"/>
                <a:cs typeface="Arial"/>
                <a:sym typeface="Arial"/>
              </a:rPr>
              <a:t> </a:t>
            </a:r>
            <a:endParaRPr sz="1100" b="1">
              <a:solidFill>
                <a:srgbClr val="26282A"/>
              </a:solidFill>
              <a:latin typeface="Arial"/>
              <a:ea typeface="Arial"/>
              <a:cs typeface="Arial"/>
              <a:sym typeface="Arial"/>
            </a:endParaRPr>
          </a:p>
          <a:p>
            <a:pPr marL="0" lvl="0" indent="0" algn="l" rtl="0">
              <a:lnSpc>
                <a:spcPct val="122272"/>
              </a:lnSpc>
              <a:spcBef>
                <a:spcPts val="0"/>
              </a:spcBef>
              <a:spcAft>
                <a:spcPts val="0"/>
              </a:spcAft>
              <a:buNone/>
            </a:pPr>
            <a:r>
              <a:rPr lang="en" sz="1100" b="1">
                <a:solidFill>
                  <a:srgbClr val="26282A"/>
                </a:solidFill>
                <a:latin typeface="Arial"/>
                <a:ea typeface="Arial"/>
                <a:cs typeface="Arial"/>
                <a:sym typeface="Arial"/>
              </a:rPr>
              <a:t>Money</a:t>
            </a:r>
            <a:r>
              <a:rPr lang="en" sz="1100">
                <a:solidFill>
                  <a:srgbClr val="26282A"/>
                </a:solidFill>
                <a:latin typeface="Arial"/>
                <a:ea typeface="Arial"/>
                <a:cs typeface="Arial"/>
                <a:sym typeface="Arial"/>
              </a:rPr>
              <a:t>: The intervention will be funded by a grant supplied by the New York State Department of Health. Our total budget for the intervention is 20,000. This number has been calculated after considering:</a:t>
            </a:r>
            <a:endParaRPr sz="1100">
              <a:solidFill>
                <a:srgbClr val="26282A"/>
              </a:solidFill>
              <a:latin typeface="Arial"/>
              <a:ea typeface="Arial"/>
              <a:cs typeface="Arial"/>
              <a:sym typeface="Arial"/>
            </a:endParaRPr>
          </a:p>
          <a:p>
            <a:pPr marL="0" lvl="0" indent="0" algn="l" rtl="0">
              <a:lnSpc>
                <a:spcPct val="122272"/>
              </a:lnSpc>
              <a:spcBef>
                <a:spcPts val="0"/>
              </a:spcBef>
              <a:spcAft>
                <a:spcPts val="0"/>
              </a:spcAft>
              <a:buNone/>
            </a:pPr>
            <a:endParaRPr sz="1100">
              <a:solidFill>
                <a:srgbClr val="26282A"/>
              </a:solidFill>
              <a:latin typeface="Arial"/>
              <a:ea typeface="Arial"/>
              <a:cs typeface="Arial"/>
              <a:sym typeface="Arial"/>
            </a:endParaRPr>
          </a:p>
          <a:p>
            <a:pPr marL="0" lvl="0" indent="0" algn="l" rtl="0">
              <a:lnSpc>
                <a:spcPct val="122272"/>
              </a:lnSpc>
              <a:spcBef>
                <a:spcPts val="0"/>
              </a:spcBef>
              <a:spcAft>
                <a:spcPts val="0"/>
              </a:spcAft>
              <a:buClr>
                <a:srgbClr val="000000"/>
              </a:buClr>
              <a:buSzPts val="1100"/>
              <a:buFont typeface="Arial"/>
              <a:buNone/>
            </a:pPr>
            <a:r>
              <a:rPr lang="en" sz="1100">
                <a:solidFill>
                  <a:srgbClr val="26282A"/>
                </a:solidFill>
                <a:latin typeface="Arial"/>
                <a:ea typeface="Arial"/>
                <a:cs typeface="Arial"/>
                <a:sym typeface="Arial"/>
              </a:rPr>
              <a:t>-Funding for materials and supplies for the intervention</a:t>
            </a:r>
            <a:endParaRPr sz="1100">
              <a:solidFill>
                <a:srgbClr val="26282A"/>
              </a:solidFill>
              <a:latin typeface="Arial"/>
              <a:ea typeface="Arial"/>
              <a:cs typeface="Arial"/>
              <a:sym typeface="Arial"/>
            </a:endParaRPr>
          </a:p>
          <a:p>
            <a:pPr marL="0" lvl="0" indent="0" algn="l" rtl="0">
              <a:lnSpc>
                <a:spcPct val="122272"/>
              </a:lnSpc>
              <a:spcBef>
                <a:spcPts val="0"/>
              </a:spcBef>
              <a:spcAft>
                <a:spcPts val="0"/>
              </a:spcAft>
              <a:buClr>
                <a:srgbClr val="000000"/>
              </a:buClr>
              <a:buSzPts val="1100"/>
              <a:buFont typeface="Arial"/>
              <a:buNone/>
            </a:pPr>
            <a:r>
              <a:rPr lang="en" sz="900">
                <a:solidFill>
                  <a:srgbClr val="26282A"/>
                </a:solidFill>
                <a:latin typeface="Arial"/>
                <a:ea typeface="Arial"/>
                <a:cs typeface="Arial"/>
                <a:sym typeface="Arial"/>
              </a:rPr>
              <a:t>      Ex: surveys, posters, printing, brochures</a:t>
            </a:r>
            <a:endParaRPr sz="900">
              <a:solidFill>
                <a:srgbClr val="26282A"/>
              </a:solidFill>
              <a:latin typeface="Arial"/>
              <a:ea typeface="Arial"/>
              <a:cs typeface="Arial"/>
              <a:sym typeface="Arial"/>
            </a:endParaRPr>
          </a:p>
          <a:p>
            <a:pPr marL="0" lvl="0" indent="0" algn="l" rtl="0">
              <a:lnSpc>
                <a:spcPct val="122272"/>
              </a:lnSpc>
              <a:spcBef>
                <a:spcPts val="0"/>
              </a:spcBef>
              <a:spcAft>
                <a:spcPts val="0"/>
              </a:spcAft>
              <a:buClr>
                <a:srgbClr val="000000"/>
              </a:buClr>
              <a:buSzPts val="1100"/>
              <a:buFont typeface="Arial"/>
              <a:buNone/>
            </a:pPr>
            <a:r>
              <a:rPr lang="en" sz="1100">
                <a:solidFill>
                  <a:srgbClr val="26282A"/>
                </a:solidFill>
                <a:latin typeface="Arial"/>
                <a:ea typeface="Arial"/>
                <a:cs typeface="Arial"/>
                <a:sym typeface="Arial"/>
              </a:rPr>
              <a:t>-Staff</a:t>
            </a:r>
            <a:endParaRPr sz="1100">
              <a:solidFill>
                <a:srgbClr val="26282A"/>
              </a:solidFill>
              <a:latin typeface="Arial"/>
              <a:ea typeface="Arial"/>
              <a:cs typeface="Arial"/>
              <a:sym typeface="Arial"/>
            </a:endParaRPr>
          </a:p>
          <a:p>
            <a:pPr marL="0" lvl="0" indent="0" algn="l" rtl="0">
              <a:lnSpc>
                <a:spcPct val="122272"/>
              </a:lnSpc>
              <a:spcBef>
                <a:spcPts val="0"/>
              </a:spcBef>
              <a:spcAft>
                <a:spcPts val="0"/>
              </a:spcAft>
              <a:buClr>
                <a:srgbClr val="000000"/>
              </a:buClr>
              <a:buSzPts val="1100"/>
              <a:buFont typeface="Arial"/>
              <a:buNone/>
            </a:pPr>
            <a:r>
              <a:rPr lang="en" sz="1100">
                <a:solidFill>
                  <a:srgbClr val="26282A"/>
                </a:solidFill>
                <a:latin typeface="Arial"/>
                <a:ea typeface="Arial"/>
                <a:cs typeface="Arial"/>
                <a:sym typeface="Arial"/>
              </a:rPr>
              <a:t>-Facility</a:t>
            </a:r>
            <a:endParaRPr sz="1100">
              <a:solidFill>
                <a:srgbClr val="26282A"/>
              </a:solidFill>
              <a:latin typeface="Arial"/>
              <a:ea typeface="Arial"/>
              <a:cs typeface="Arial"/>
              <a:sym typeface="Arial"/>
            </a:endParaRPr>
          </a:p>
          <a:p>
            <a:pPr marL="0" lvl="0" indent="0" algn="l" rtl="0">
              <a:lnSpc>
                <a:spcPct val="122272"/>
              </a:lnSpc>
              <a:spcBef>
                <a:spcPts val="0"/>
              </a:spcBef>
              <a:spcAft>
                <a:spcPts val="0"/>
              </a:spcAft>
              <a:buClr>
                <a:srgbClr val="000000"/>
              </a:buClr>
              <a:buSzPts val="1100"/>
              <a:buFont typeface="Arial"/>
              <a:buNone/>
            </a:pPr>
            <a:r>
              <a:rPr lang="en" sz="1100" b="1">
                <a:solidFill>
                  <a:srgbClr val="26282A"/>
                </a:solidFill>
                <a:latin typeface="Arial"/>
                <a:ea typeface="Arial"/>
                <a:cs typeface="Arial"/>
                <a:sym typeface="Arial"/>
              </a:rPr>
              <a:t> </a:t>
            </a:r>
            <a:endParaRPr sz="1100" b="1">
              <a:solidFill>
                <a:srgbClr val="26282A"/>
              </a:solidFill>
              <a:latin typeface="Arial"/>
              <a:ea typeface="Arial"/>
              <a:cs typeface="Arial"/>
              <a:sym typeface="Arial"/>
            </a:endParaRPr>
          </a:p>
          <a:p>
            <a:pPr marL="0" lvl="0" indent="0" algn="l" rtl="0">
              <a:lnSpc>
                <a:spcPct val="122272"/>
              </a:lnSpc>
              <a:spcBef>
                <a:spcPts val="0"/>
              </a:spcBef>
              <a:spcAft>
                <a:spcPts val="0"/>
              </a:spcAft>
              <a:buNone/>
            </a:pPr>
            <a:r>
              <a:rPr lang="en" sz="1100" b="1">
                <a:solidFill>
                  <a:srgbClr val="26282A"/>
                </a:solidFill>
                <a:latin typeface="Arial"/>
                <a:ea typeface="Arial"/>
                <a:cs typeface="Arial"/>
                <a:sym typeface="Arial"/>
              </a:rPr>
              <a:t>Physical space:</a:t>
            </a:r>
            <a:r>
              <a:rPr lang="en" sz="1100">
                <a:solidFill>
                  <a:srgbClr val="26282A"/>
                </a:solidFill>
                <a:latin typeface="Arial"/>
                <a:ea typeface="Arial"/>
                <a:cs typeface="Arial"/>
                <a:sym typeface="Arial"/>
              </a:rPr>
              <a:t> An office space will be rented using the budget money  to run the </a:t>
            </a:r>
            <a:endParaRPr sz="1100">
              <a:solidFill>
                <a:srgbClr val="26282A"/>
              </a:solidFill>
              <a:latin typeface="Arial"/>
              <a:ea typeface="Arial"/>
              <a:cs typeface="Arial"/>
              <a:sym typeface="Arial"/>
            </a:endParaRPr>
          </a:p>
          <a:p>
            <a:pPr marL="0" lvl="0" indent="0" algn="l" rtl="0">
              <a:lnSpc>
                <a:spcPct val="122272"/>
              </a:lnSpc>
              <a:spcBef>
                <a:spcPts val="0"/>
              </a:spcBef>
              <a:spcAft>
                <a:spcPts val="0"/>
              </a:spcAft>
              <a:buClr>
                <a:srgbClr val="000000"/>
              </a:buClr>
              <a:buSzPts val="1100"/>
              <a:buFont typeface="Arial"/>
              <a:buNone/>
            </a:pPr>
            <a:r>
              <a:rPr lang="en" sz="1100">
                <a:solidFill>
                  <a:srgbClr val="26282A"/>
                </a:solidFill>
                <a:latin typeface="Arial"/>
                <a:ea typeface="Arial"/>
                <a:cs typeface="Arial"/>
                <a:sym typeface="Arial"/>
              </a:rPr>
              <a:t>intervention.</a:t>
            </a:r>
            <a:endParaRPr sz="1100">
              <a:solidFill>
                <a:srgbClr val="26282A"/>
              </a:solidFill>
              <a:latin typeface="Arial"/>
              <a:ea typeface="Arial"/>
              <a:cs typeface="Arial"/>
              <a:sym typeface="Arial"/>
            </a:endParaRPr>
          </a:p>
          <a:p>
            <a:pPr marL="0" lvl="0" indent="0" algn="l" rtl="0">
              <a:lnSpc>
                <a:spcPct val="122272"/>
              </a:lnSpc>
              <a:spcBef>
                <a:spcPts val="0"/>
              </a:spcBef>
              <a:spcAft>
                <a:spcPts val="0"/>
              </a:spcAft>
              <a:buClr>
                <a:srgbClr val="000000"/>
              </a:buClr>
              <a:buSzPts val="1100"/>
              <a:buFont typeface="Arial"/>
              <a:buNone/>
            </a:pPr>
            <a:r>
              <a:rPr lang="en" sz="1100">
                <a:solidFill>
                  <a:srgbClr val="26282A"/>
                </a:solidFill>
                <a:latin typeface="Arial"/>
                <a:ea typeface="Arial"/>
                <a:cs typeface="Arial"/>
                <a:sym typeface="Arial"/>
              </a:rPr>
              <a:t> </a:t>
            </a:r>
            <a:endParaRPr sz="1100">
              <a:solidFill>
                <a:srgbClr val="26282A"/>
              </a:solidFill>
              <a:latin typeface="Arial"/>
              <a:ea typeface="Arial"/>
              <a:cs typeface="Arial"/>
              <a:sym typeface="Arial"/>
            </a:endParaRPr>
          </a:p>
          <a:p>
            <a:pPr marL="0" lvl="0" indent="0" algn="l" rtl="0">
              <a:spcBef>
                <a:spcPts val="0"/>
              </a:spcBef>
              <a:spcAft>
                <a:spcPts val="1600"/>
              </a:spcAft>
              <a:buNone/>
            </a:pPr>
            <a:endParaRPr/>
          </a:p>
        </p:txBody>
      </p:sp>
      <p:pic>
        <p:nvPicPr>
          <p:cNvPr id="325" name="Google Shape;325;p42" descr="Related image"/>
          <p:cNvPicPr preferRelativeResize="0"/>
          <p:nvPr/>
        </p:nvPicPr>
        <p:blipFill>
          <a:blip r:embed="rId3">
            <a:alphaModFix/>
          </a:blip>
          <a:stretch>
            <a:fillRect/>
          </a:stretch>
        </p:blipFill>
        <p:spPr>
          <a:xfrm>
            <a:off x="6169500" y="3070200"/>
            <a:ext cx="2681400" cy="16548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43"/>
          <p:cNvSpPr txBox="1">
            <a:spLocks noGrp="1"/>
          </p:cNvSpPr>
          <p:nvPr>
            <p:ph type="title"/>
          </p:nvPr>
        </p:nvSpPr>
        <p:spPr>
          <a:xfrm>
            <a:off x="819150" y="845600"/>
            <a:ext cx="7505700" cy="605400"/>
          </a:xfrm>
          <a:prstGeom prst="rect">
            <a:avLst/>
          </a:prstGeom>
        </p:spPr>
        <p:txBody>
          <a:bodyPr spcFirstLastPara="1" wrap="square" lIns="91425" tIns="91425" rIns="91425" bIns="91425" anchor="t" anchorCtr="0">
            <a:noAutofit/>
          </a:bodyPr>
          <a:lstStyle/>
          <a:p>
            <a:pPr marL="0" lvl="0" indent="0" algn="ctr" rtl="0">
              <a:lnSpc>
                <a:spcPct val="122272"/>
              </a:lnSpc>
              <a:spcBef>
                <a:spcPts val="0"/>
              </a:spcBef>
              <a:spcAft>
                <a:spcPts val="0"/>
              </a:spcAft>
              <a:buClr>
                <a:srgbClr val="000000"/>
              </a:buClr>
              <a:buSzPts val="1100"/>
              <a:buFont typeface="Arial"/>
              <a:buNone/>
            </a:pPr>
            <a:r>
              <a:rPr lang="en" sz="1800" b="1">
                <a:solidFill>
                  <a:srgbClr val="26282A"/>
                </a:solidFill>
                <a:latin typeface="Arial"/>
                <a:ea typeface="Arial"/>
                <a:cs typeface="Arial"/>
                <a:sym typeface="Arial"/>
              </a:rPr>
              <a:t>The Actual Intervention</a:t>
            </a:r>
            <a:r>
              <a:rPr lang="en" sz="1800">
                <a:solidFill>
                  <a:srgbClr val="26282A"/>
                </a:solidFill>
                <a:latin typeface="Arial"/>
                <a:ea typeface="Arial"/>
                <a:cs typeface="Arial"/>
                <a:sym typeface="Arial"/>
              </a:rPr>
              <a:t>:</a:t>
            </a:r>
            <a:endParaRPr sz="1800"/>
          </a:p>
        </p:txBody>
      </p:sp>
      <p:sp>
        <p:nvSpPr>
          <p:cNvPr id="331" name="Google Shape;331;p43"/>
          <p:cNvSpPr txBox="1">
            <a:spLocks noGrp="1"/>
          </p:cNvSpPr>
          <p:nvPr>
            <p:ph type="body" idx="1"/>
          </p:nvPr>
        </p:nvSpPr>
        <p:spPr>
          <a:xfrm>
            <a:off x="873025" y="1290575"/>
            <a:ext cx="7505700" cy="2448000"/>
          </a:xfrm>
          <a:prstGeom prst="rect">
            <a:avLst/>
          </a:prstGeom>
        </p:spPr>
        <p:txBody>
          <a:bodyPr spcFirstLastPara="1" wrap="square" lIns="91425" tIns="91425" rIns="91425" bIns="91425" anchor="t" anchorCtr="0">
            <a:noAutofit/>
          </a:bodyPr>
          <a:lstStyle/>
          <a:p>
            <a:pPr marL="0" lvl="0" indent="0" algn="l" rtl="0">
              <a:lnSpc>
                <a:spcPct val="122272"/>
              </a:lnSpc>
              <a:spcBef>
                <a:spcPts val="0"/>
              </a:spcBef>
              <a:spcAft>
                <a:spcPts val="0"/>
              </a:spcAft>
              <a:buClr>
                <a:srgbClr val="000000"/>
              </a:buClr>
              <a:buSzPts val="1100"/>
              <a:buFont typeface="Arial"/>
              <a:buNone/>
            </a:pPr>
            <a:endParaRPr sz="1100">
              <a:solidFill>
                <a:srgbClr val="26282A"/>
              </a:solidFill>
              <a:latin typeface="Arial"/>
              <a:ea typeface="Arial"/>
              <a:cs typeface="Arial"/>
              <a:sym typeface="Arial"/>
            </a:endParaRPr>
          </a:p>
          <a:p>
            <a:pPr marL="0" lvl="0" indent="0" algn="l" rtl="0">
              <a:lnSpc>
                <a:spcPct val="122272"/>
              </a:lnSpc>
              <a:spcBef>
                <a:spcPts val="0"/>
              </a:spcBef>
              <a:spcAft>
                <a:spcPts val="0"/>
              </a:spcAft>
              <a:buClr>
                <a:srgbClr val="000000"/>
              </a:buClr>
              <a:buSzPts val="1100"/>
              <a:buFont typeface="Arial"/>
              <a:buNone/>
            </a:pPr>
            <a:r>
              <a:rPr lang="en" sz="1100">
                <a:solidFill>
                  <a:srgbClr val="26282A"/>
                </a:solidFill>
                <a:latin typeface="Arial"/>
                <a:ea typeface="Arial"/>
                <a:cs typeface="Arial"/>
                <a:sym typeface="Arial"/>
              </a:rPr>
              <a:t> What exactly is involved? The intervention itself will include our mission, our strategies, who our population of interest is along with what proposed changes of actions we are aiming for. The intervention will be implemented in the New York Tri State area and will run for 1 year. If shown to effective and gains recognition, then we can obtain more grants to expand to other regions. The intervention will be purposed to the population using posters and wallpapers that can be displayed in healthcare organizations specifically physician offices that specializes in primary care. We will also be setting up informational stands for the public in different locations throughout the city by providing educational brochures along with having physicians and microbiologist on site to answer any questions people may have.</a:t>
            </a:r>
            <a:endParaRPr sz="1100">
              <a:solidFill>
                <a:srgbClr val="26282A"/>
              </a:solidFill>
              <a:latin typeface="Arial"/>
              <a:ea typeface="Arial"/>
              <a:cs typeface="Arial"/>
              <a:sym typeface="Arial"/>
            </a:endParaRPr>
          </a:p>
          <a:p>
            <a:pPr marL="0" lvl="0" indent="0" algn="l" rtl="0">
              <a:lnSpc>
                <a:spcPct val="122272"/>
              </a:lnSpc>
              <a:spcBef>
                <a:spcPts val="0"/>
              </a:spcBef>
              <a:spcAft>
                <a:spcPts val="0"/>
              </a:spcAft>
              <a:buClr>
                <a:srgbClr val="000000"/>
              </a:buClr>
              <a:buSzPts val="1100"/>
              <a:buFont typeface="Arial"/>
              <a:buNone/>
            </a:pPr>
            <a:r>
              <a:rPr lang="en" sz="1100" b="1">
                <a:solidFill>
                  <a:srgbClr val="26282A"/>
                </a:solidFill>
                <a:latin typeface="Arial"/>
                <a:ea typeface="Arial"/>
                <a:cs typeface="Arial"/>
                <a:sym typeface="Arial"/>
              </a:rPr>
              <a:t> How many sessions:  </a:t>
            </a:r>
            <a:endParaRPr sz="1100" b="1">
              <a:solidFill>
                <a:srgbClr val="26282A"/>
              </a:solidFill>
              <a:latin typeface="Arial"/>
              <a:ea typeface="Arial"/>
              <a:cs typeface="Arial"/>
              <a:sym typeface="Arial"/>
            </a:endParaRPr>
          </a:p>
          <a:p>
            <a:pPr marL="0" lvl="0" indent="0" algn="l" rtl="0">
              <a:lnSpc>
                <a:spcPct val="122272"/>
              </a:lnSpc>
              <a:spcBef>
                <a:spcPts val="0"/>
              </a:spcBef>
              <a:spcAft>
                <a:spcPts val="0"/>
              </a:spcAft>
              <a:buClr>
                <a:srgbClr val="000000"/>
              </a:buClr>
              <a:buSzPts val="1100"/>
              <a:buFont typeface="Arial"/>
              <a:buNone/>
            </a:pPr>
            <a:r>
              <a:rPr lang="en" sz="1100">
                <a:solidFill>
                  <a:srgbClr val="26282A"/>
                </a:solidFill>
                <a:latin typeface="Arial"/>
                <a:ea typeface="Arial"/>
                <a:cs typeface="Arial"/>
                <a:sym typeface="Arial"/>
              </a:rPr>
              <a:t>Public educational stands will be set up, with a total of 5 sessions held throughout the year and each session will be held for 2 hours.</a:t>
            </a:r>
            <a:endParaRPr sz="1100">
              <a:solidFill>
                <a:srgbClr val="26282A"/>
              </a:solidFill>
              <a:latin typeface="Arial"/>
              <a:ea typeface="Arial"/>
              <a:cs typeface="Arial"/>
              <a:sym typeface="Arial"/>
            </a:endParaRPr>
          </a:p>
          <a:p>
            <a:pPr marL="0" lvl="0" indent="0" algn="l" rtl="0">
              <a:lnSpc>
                <a:spcPct val="122272"/>
              </a:lnSpc>
              <a:spcBef>
                <a:spcPts val="0"/>
              </a:spcBef>
              <a:spcAft>
                <a:spcPts val="0"/>
              </a:spcAft>
              <a:buClr>
                <a:srgbClr val="000000"/>
              </a:buClr>
              <a:buSzPts val="1100"/>
              <a:buFont typeface="Arial"/>
              <a:buNone/>
            </a:pPr>
            <a:r>
              <a:rPr lang="en" sz="1100" b="1">
                <a:solidFill>
                  <a:srgbClr val="26282A"/>
                </a:solidFill>
                <a:latin typeface="Arial"/>
                <a:ea typeface="Arial"/>
                <a:cs typeface="Arial"/>
                <a:sym typeface="Arial"/>
              </a:rPr>
              <a:t>How many times per week/month/year</a:t>
            </a:r>
            <a:r>
              <a:rPr lang="en" sz="1100">
                <a:solidFill>
                  <a:srgbClr val="26282A"/>
                </a:solidFill>
                <a:latin typeface="Arial"/>
                <a:ea typeface="Arial"/>
                <a:cs typeface="Arial"/>
                <a:sym typeface="Arial"/>
              </a:rPr>
              <a:t>:</a:t>
            </a:r>
            <a:endParaRPr sz="1100">
              <a:solidFill>
                <a:srgbClr val="26282A"/>
              </a:solidFill>
              <a:latin typeface="Arial"/>
              <a:ea typeface="Arial"/>
              <a:cs typeface="Arial"/>
              <a:sym typeface="Arial"/>
            </a:endParaRPr>
          </a:p>
          <a:p>
            <a:pPr marL="0" lvl="0" indent="0" algn="l" rtl="0">
              <a:lnSpc>
                <a:spcPct val="122272"/>
              </a:lnSpc>
              <a:spcBef>
                <a:spcPts val="0"/>
              </a:spcBef>
              <a:spcAft>
                <a:spcPts val="0"/>
              </a:spcAft>
              <a:buClr>
                <a:srgbClr val="000000"/>
              </a:buClr>
              <a:buSzPts val="1100"/>
              <a:buFont typeface="Arial"/>
              <a:buNone/>
            </a:pPr>
            <a:r>
              <a:rPr lang="en" sz="1100">
                <a:solidFill>
                  <a:srgbClr val="26282A"/>
                </a:solidFill>
                <a:latin typeface="Arial"/>
                <a:ea typeface="Arial"/>
                <a:cs typeface="Arial"/>
                <a:sym typeface="Arial"/>
              </a:rPr>
              <a:t>Each session will be held every two months and these public sessions will be held throughout all 5 boroughs in the New York Tri State area, mainly in regions in busy areas where we can reach the most people.</a:t>
            </a:r>
            <a:endParaRPr sz="1100">
              <a:solidFill>
                <a:srgbClr val="26282A"/>
              </a:solidFill>
              <a:latin typeface="Arial"/>
              <a:ea typeface="Arial"/>
              <a:cs typeface="Arial"/>
              <a:sym typeface="Arial"/>
            </a:endParaRPr>
          </a:p>
          <a:p>
            <a:pPr marL="0" lvl="0" indent="0" algn="l" rtl="0">
              <a:spcBef>
                <a:spcPts val="0"/>
              </a:spcBef>
              <a:spcAft>
                <a:spcPts val="1600"/>
              </a:spcAft>
              <a:buNone/>
            </a:pPr>
            <a:endParaRPr/>
          </a:p>
        </p:txBody>
      </p:sp>
      <p:pic>
        <p:nvPicPr>
          <p:cNvPr id="332" name="Google Shape;332;p43" descr="Related image"/>
          <p:cNvPicPr preferRelativeResize="0"/>
          <p:nvPr/>
        </p:nvPicPr>
        <p:blipFill>
          <a:blip r:embed="rId3">
            <a:alphaModFix/>
          </a:blip>
          <a:stretch>
            <a:fillRect/>
          </a:stretch>
        </p:blipFill>
        <p:spPr>
          <a:xfrm>
            <a:off x="300500" y="260125"/>
            <a:ext cx="1947900" cy="1298600"/>
          </a:xfrm>
          <a:prstGeom prst="rect">
            <a:avLst/>
          </a:prstGeom>
          <a:noFill/>
          <a:ln>
            <a:noFill/>
          </a:ln>
        </p:spPr>
      </p:pic>
      <p:pic>
        <p:nvPicPr>
          <p:cNvPr id="333" name="Google Shape;333;p43" descr="Related image"/>
          <p:cNvPicPr preferRelativeResize="0"/>
          <p:nvPr/>
        </p:nvPicPr>
        <p:blipFill>
          <a:blip r:embed="rId4">
            <a:alphaModFix/>
          </a:blip>
          <a:stretch>
            <a:fillRect/>
          </a:stretch>
        </p:blipFill>
        <p:spPr>
          <a:xfrm>
            <a:off x="6736625" y="210750"/>
            <a:ext cx="2095999" cy="1397333"/>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44"/>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b="1">
                <a:solidFill>
                  <a:srgbClr val="000000"/>
                </a:solidFill>
              </a:rPr>
              <a:t>Flyers and Brochures</a:t>
            </a:r>
            <a:r>
              <a:rPr lang="en"/>
              <a:t> </a:t>
            </a:r>
            <a:endParaRPr/>
          </a:p>
        </p:txBody>
      </p:sp>
      <p:sp>
        <p:nvSpPr>
          <p:cNvPr id="339" name="Google Shape;339;p44"/>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340" name="Google Shape;340;p44"/>
          <p:cNvPicPr preferRelativeResize="0"/>
          <p:nvPr/>
        </p:nvPicPr>
        <p:blipFill>
          <a:blip r:embed="rId3">
            <a:alphaModFix/>
          </a:blip>
          <a:stretch>
            <a:fillRect/>
          </a:stretch>
        </p:blipFill>
        <p:spPr>
          <a:xfrm>
            <a:off x="255400" y="561763"/>
            <a:ext cx="3440100" cy="4450875"/>
          </a:xfrm>
          <a:prstGeom prst="rect">
            <a:avLst/>
          </a:prstGeom>
          <a:noFill/>
          <a:ln>
            <a:noFill/>
          </a:ln>
        </p:spPr>
      </p:pic>
      <p:pic>
        <p:nvPicPr>
          <p:cNvPr id="341" name="Google Shape;341;p44"/>
          <p:cNvPicPr preferRelativeResize="0"/>
          <p:nvPr/>
        </p:nvPicPr>
        <p:blipFill>
          <a:blip r:embed="rId4">
            <a:alphaModFix/>
          </a:blip>
          <a:stretch>
            <a:fillRect/>
          </a:stretch>
        </p:blipFill>
        <p:spPr>
          <a:xfrm>
            <a:off x="3614700" y="1476363"/>
            <a:ext cx="5181600" cy="366712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45"/>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1600"/>
              </a:spcAft>
              <a:buClr>
                <a:srgbClr val="000000"/>
              </a:buClr>
              <a:buSzPts val="1100"/>
              <a:buFont typeface="Arial"/>
              <a:buNone/>
            </a:pPr>
            <a:r>
              <a:rPr lang="en" sz="2400" b="1">
                <a:solidFill>
                  <a:srgbClr val="000000"/>
                </a:solidFill>
                <a:latin typeface="Arial"/>
                <a:ea typeface="Arial"/>
                <a:cs typeface="Arial"/>
                <a:sym typeface="Arial"/>
              </a:rPr>
              <a:t>Why Primary care?</a:t>
            </a:r>
            <a:endParaRPr sz="2400"/>
          </a:p>
        </p:txBody>
      </p:sp>
      <p:sp>
        <p:nvSpPr>
          <p:cNvPr id="347" name="Google Shape;347;p45"/>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100">
                <a:solidFill>
                  <a:srgbClr val="000000"/>
                </a:solidFill>
                <a:latin typeface="Arial"/>
                <a:ea typeface="Arial"/>
                <a:cs typeface="Arial"/>
                <a:sym typeface="Arial"/>
              </a:rPr>
              <a:t>We want to reach the population where antibiotics are prescribed the most. According to the CDC, in just 2015 alone 269 million antibiotics were dispensed from outpatient pharmacies in the United States. And from this 30% were found to be unnecessary. When we took a closer look, it was found that antibiotics are prescribed the most in primary care specialties, specifically in family medicine.</a:t>
            </a:r>
            <a:endParaRPr sz="1100">
              <a:solidFill>
                <a:srgbClr val="000000"/>
              </a:solidFill>
              <a:latin typeface="Arial"/>
              <a:ea typeface="Arial"/>
              <a:cs typeface="Arial"/>
              <a:sym typeface="Arial"/>
            </a:endParaRPr>
          </a:p>
          <a:p>
            <a:pPr marL="0" lvl="0" indent="0" algn="l" rtl="0">
              <a:spcBef>
                <a:spcPts val="1600"/>
              </a:spcBef>
              <a:spcAft>
                <a:spcPts val="0"/>
              </a:spcAft>
              <a:buClr>
                <a:srgbClr val="000000"/>
              </a:buClr>
              <a:buSzPts val="1100"/>
              <a:buFont typeface="Arial"/>
              <a:buNone/>
            </a:pPr>
            <a:endParaRPr sz="1100">
              <a:solidFill>
                <a:srgbClr val="000000"/>
              </a:solidFill>
              <a:latin typeface="Arial"/>
              <a:ea typeface="Arial"/>
              <a:cs typeface="Arial"/>
              <a:sym typeface="Arial"/>
            </a:endParaRPr>
          </a:p>
          <a:p>
            <a:pPr marL="0" lvl="0" indent="0" algn="l" rtl="0">
              <a:spcBef>
                <a:spcPts val="1600"/>
              </a:spcBef>
              <a:spcAft>
                <a:spcPts val="1600"/>
              </a:spcAft>
              <a:buNone/>
            </a:pPr>
            <a:endParaRPr/>
          </a:p>
        </p:txBody>
      </p:sp>
      <p:pic>
        <p:nvPicPr>
          <p:cNvPr id="348" name="Google Shape;348;p45"/>
          <p:cNvPicPr preferRelativeResize="0"/>
          <p:nvPr/>
        </p:nvPicPr>
        <p:blipFill>
          <a:blip r:embed="rId3">
            <a:alphaModFix/>
          </a:blip>
          <a:stretch>
            <a:fillRect/>
          </a:stretch>
        </p:blipFill>
        <p:spPr>
          <a:xfrm>
            <a:off x="6480725" y="268150"/>
            <a:ext cx="2275206" cy="1722575"/>
          </a:xfrm>
          <a:prstGeom prst="rect">
            <a:avLst/>
          </a:prstGeom>
          <a:noFill/>
          <a:ln>
            <a:noFill/>
          </a:ln>
        </p:spPr>
      </p:pic>
      <p:pic>
        <p:nvPicPr>
          <p:cNvPr id="349" name="Google Shape;349;p45" descr="Image result for primary care doctor cartoon diverse"/>
          <p:cNvPicPr preferRelativeResize="0"/>
          <p:nvPr/>
        </p:nvPicPr>
        <p:blipFill>
          <a:blip r:embed="rId4">
            <a:alphaModFix/>
          </a:blip>
          <a:stretch>
            <a:fillRect/>
          </a:stretch>
        </p:blipFill>
        <p:spPr>
          <a:xfrm>
            <a:off x="2571725" y="2962250"/>
            <a:ext cx="4268300" cy="186150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46"/>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5" name="Google Shape;355;p46"/>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356" name="Google Shape;356;p46"/>
          <p:cNvPicPr preferRelativeResize="0"/>
          <p:nvPr/>
        </p:nvPicPr>
        <p:blipFill>
          <a:blip r:embed="rId3">
            <a:alphaModFix/>
          </a:blip>
          <a:stretch>
            <a:fillRect/>
          </a:stretch>
        </p:blipFill>
        <p:spPr>
          <a:xfrm>
            <a:off x="819150" y="538575"/>
            <a:ext cx="7569325" cy="402595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47"/>
          <p:cNvSpPr txBox="1">
            <a:spLocks noGrp="1"/>
          </p:cNvSpPr>
          <p:nvPr>
            <p:ph type="title"/>
          </p:nvPr>
        </p:nvSpPr>
        <p:spPr>
          <a:xfrm>
            <a:off x="1009150" y="428525"/>
            <a:ext cx="7284000" cy="705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How We Plan To Evaluate Our Program</a:t>
            </a:r>
            <a:endParaRPr/>
          </a:p>
        </p:txBody>
      </p:sp>
      <p:sp>
        <p:nvSpPr>
          <p:cNvPr id="362" name="Google Shape;362;p47"/>
          <p:cNvSpPr txBox="1">
            <a:spLocks noGrp="1"/>
          </p:cNvSpPr>
          <p:nvPr>
            <p:ph type="body" idx="1"/>
          </p:nvPr>
        </p:nvSpPr>
        <p:spPr>
          <a:xfrm>
            <a:off x="424725" y="1133825"/>
            <a:ext cx="8073000" cy="31164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sz="1400" b="1"/>
              <a:t>CDC Annual Reports on Outpatient Antibiotic Use</a:t>
            </a:r>
            <a:r>
              <a:rPr lang="en" sz="1400"/>
              <a:t> (</a:t>
            </a:r>
            <a:r>
              <a:rPr lang="en" sz="1400" u="sng">
                <a:solidFill>
                  <a:schemeClr val="hlink"/>
                </a:solidFill>
                <a:hlinkClick r:id="rId3"/>
              </a:rPr>
              <a:t>https://gis.cdc.gov/grasp/PSA/AUMapView.html</a:t>
            </a:r>
            <a:r>
              <a:rPr lang="en" sz="1400"/>
              <a:t>)</a:t>
            </a:r>
            <a:endParaRPr sz="1400"/>
          </a:p>
          <a:p>
            <a:pPr marL="914400" lvl="1" indent="-317500" algn="l" rtl="0">
              <a:spcBef>
                <a:spcPts val="0"/>
              </a:spcBef>
              <a:spcAft>
                <a:spcPts val="0"/>
              </a:spcAft>
              <a:buSzPts val="1400"/>
              <a:buChar char="-"/>
            </a:pPr>
            <a:r>
              <a:rPr lang="en" sz="1400"/>
              <a:t>Reports annually on number and type of antibiotics prescribed per 1000 people by state</a:t>
            </a:r>
            <a:endParaRPr sz="1400"/>
          </a:p>
          <a:p>
            <a:pPr marL="457200" lvl="0" indent="-317500" algn="l" rtl="0">
              <a:spcBef>
                <a:spcPts val="0"/>
              </a:spcBef>
              <a:spcAft>
                <a:spcPts val="0"/>
              </a:spcAft>
              <a:buSzPts val="1400"/>
              <a:buChar char="-"/>
            </a:pPr>
            <a:r>
              <a:rPr lang="en" sz="1400"/>
              <a:t>Development of</a:t>
            </a:r>
            <a:r>
              <a:rPr lang="en" sz="1400" b="1"/>
              <a:t> patient surveys</a:t>
            </a:r>
            <a:r>
              <a:rPr lang="en" sz="1400"/>
              <a:t> to administer to patients to compare beliefs on antibiotics before &amp; 1 year after implementation of program.Examples of questions include :</a:t>
            </a:r>
            <a:endParaRPr sz="1400"/>
          </a:p>
          <a:p>
            <a:pPr marL="914400" lvl="1" indent="-317500" algn="l" rtl="0">
              <a:spcBef>
                <a:spcPts val="0"/>
              </a:spcBef>
              <a:spcAft>
                <a:spcPts val="0"/>
              </a:spcAft>
              <a:buSzPts val="1400"/>
              <a:buChar char="-"/>
            </a:pPr>
            <a:r>
              <a:rPr lang="en" sz="1400" i="1"/>
              <a:t>Have you taken an antibiotic in the past year? If so, what did you take it for? </a:t>
            </a:r>
            <a:endParaRPr sz="1400" i="1"/>
          </a:p>
          <a:p>
            <a:pPr marL="914400" lvl="1" indent="-317500" algn="l" rtl="0">
              <a:spcBef>
                <a:spcPts val="0"/>
              </a:spcBef>
              <a:spcAft>
                <a:spcPts val="0"/>
              </a:spcAft>
              <a:buSzPts val="1400"/>
              <a:buChar char="-"/>
            </a:pPr>
            <a:r>
              <a:rPr lang="en" sz="1400" i="1"/>
              <a:t>True or false →  Antibiotics kill bacteria, Antibiotics kill viruses, Antibiotics will make me feel better if I have a cold or the flu</a:t>
            </a:r>
            <a:endParaRPr sz="1400" i="1"/>
          </a:p>
          <a:p>
            <a:pPr marL="914400" lvl="1" indent="-317500" algn="l" rtl="0">
              <a:spcBef>
                <a:spcPts val="0"/>
              </a:spcBef>
              <a:spcAft>
                <a:spcPts val="0"/>
              </a:spcAft>
              <a:buSzPts val="1400"/>
              <a:buChar char="-"/>
            </a:pPr>
            <a:r>
              <a:rPr lang="en" sz="1400" i="1"/>
              <a:t>Do you believe there are any harms associated with antibiotic use? If so, what kind? If no, why not?  </a:t>
            </a:r>
            <a:endParaRPr sz="1400" i="1"/>
          </a:p>
          <a:p>
            <a:pPr marL="914400" lvl="1" indent="-317500" algn="l" rtl="0">
              <a:spcBef>
                <a:spcPts val="0"/>
              </a:spcBef>
              <a:spcAft>
                <a:spcPts val="0"/>
              </a:spcAft>
              <a:buSzPts val="1400"/>
              <a:buChar char="-"/>
            </a:pPr>
            <a:r>
              <a:rPr lang="en" sz="1400" i="1"/>
              <a:t>Is it okay to use antibiotics given to you by a friend or family member who had a similar illness? (</a:t>
            </a:r>
            <a:r>
              <a:rPr lang="en" sz="1400" u="sng">
                <a:solidFill>
                  <a:schemeClr val="hlink"/>
                </a:solidFill>
                <a:hlinkClick r:id="rId4"/>
              </a:rPr>
              <a:t>http://apps.who.int/medicinedocs/documents/s22245en/s22245en.pdf</a:t>
            </a:r>
            <a:r>
              <a:rPr lang="en" sz="1400"/>
              <a:t>)</a:t>
            </a:r>
            <a:endParaRPr sz="1400"/>
          </a:p>
          <a:p>
            <a:pPr marL="457200" lvl="0" indent="-317500" algn="l" rtl="0">
              <a:spcBef>
                <a:spcPts val="0"/>
              </a:spcBef>
              <a:spcAft>
                <a:spcPts val="0"/>
              </a:spcAft>
              <a:buSzPts val="1400"/>
              <a:buChar char="-"/>
            </a:pPr>
            <a:r>
              <a:rPr lang="en" sz="1400"/>
              <a:t>Data currently exists on volume of antibiotics prescribed, but not on their appropriate use, so potentially could </a:t>
            </a:r>
            <a:r>
              <a:rPr lang="en" sz="1400" b="1"/>
              <a:t>survey insurance companies</a:t>
            </a:r>
            <a:r>
              <a:rPr lang="en" sz="1400"/>
              <a:t> on number of antibiotics linked to ICD-10 codes of URI, bronchitis, pharyngitis, influenza, etc. </a:t>
            </a:r>
            <a:endParaRPr sz="1400"/>
          </a:p>
          <a:p>
            <a:pPr marL="0" lvl="0" indent="0" algn="ctr" rtl="0">
              <a:spcBef>
                <a:spcPts val="1600"/>
              </a:spcBef>
              <a:spcAft>
                <a:spcPts val="0"/>
              </a:spcAft>
              <a:buClr>
                <a:srgbClr val="000000"/>
              </a:buClr>
              <a:buSzPts val="1100"/>
              <a:buFont typeface="Arial"/>
              <a:buNone/>
            </a:pPr>
            <a:endParaRPr sz="1400"/>
          </a:p>
          <a:p>
            <a:pPr marL="457200" lvl="0" indent="0" algn="l" rtl="0">
              <a:spcBef>
                <a:spcPts val="1600"/>
              </a:spcBef>
              <a:spcAft>
                <a:spcPts val="1600"/>
              </a:spcAft>
              <a:buNone/>
            </a:pP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48"/>
          <p:cNvSpPr txBox="1">
            <a:spLocks noGrp="1"/>
          </p:cNvSpPr>
          <p:nvPr>
            <p:ph type="title"/>
          </p:nvPr>
        </p:nvSpPr>
        <p:spPr>
          <a:xfrm>
            <a:off x="819150" y="481600"/>
            <a:ext cx="7505700" cy="954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Maintenance &amp; Funding...</a:t>
            </a:r>
            <a:endParaRPr/>
          </a:p>
        </p:txBody>
      </p:sp>
      <p:sp>
        <p:nvSpPr>
          <p:cNvPr id="368" name="Google Shape;368;p48"/>
          <p:cNvSpPr txBox="1">
            <a:spLocks noGrp="1"/>
          </p:cNvSpPr>
          <p:nvPr>
            <p:ph type="body" idx="1"/>
          </p:nvPr>
        </p:nvSpPr>
        <p:spPr>
          <a:xfrm>
            <a:off x="205700" y="1107900"/>
            <a:ext cx="4969500" cy="2927700"/>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SzPts val="1300"/>
              <a:buChar char="-"/>
            </a:pPr>
            <a:r>
              <a:rPr lang="en"/>
              <a:t>If statistics after 1 year show decrease in rate of antibiotic prescriptions could present findings to CDC  in regards to how it would help their Antibiotic Resistance Solutions Initiative and ask for funding</a:t>
            </a:r>
            <a:endParaRPr/>
          </a:p>
          <a:p>
            <a:pPr marL="457200" lvl="0" indent="-311150" algn="l" rtl="0">
              <a:spcBef>
                <a:spcPts val="0"/>
              </a:spcBef>
              <a:spcAft>
                <a:spcPts val="0"/>
              </a:spcAft>
              <a:buSzPts val="1300"/>
              <a:buChar char="-"/>
            </a:pPr>
            <a:r>
              <a:rPr lang="en"/>
              <a:t>Can also present findings to Association for Professionals in Infection Control &amp; Epidemiology (APIC), WHO, FDA who also have initiatives for antibiotic resistance</a:t>
            </a:r>
            <a:endParaRPr/>
          </a:p>
          <a:p>
            <a:pPr marL="457200" lvl="0" indent="-311150" algn="l" rtl="0">
              <a:spcBef>
                <a:spcPts val="0"/>
              </a:spcBef>
              <a:spcAft>
                <a:spcPts val="0"/>
              </a:spcAft>
              <a:buSzPts val="1300"/>
              <a:buChar char="-"/>
            </a:pPr>
            <a:r>
              <a:rPr lang="en"/>
              <a:t>If program is successful, healthcare providers will experience less time spent on having to education patients on antibiotics and less antibiotic-related complications, thus will be more likely to participate in our program and promote our educational materials (i.e. patient handouts, information posters in offices, etc.)</a:t>
            </a:r>
            <a:endParaRPr/>
          </a:p>
          <a:p>
            <a:pPr marL="457200" lvl="0" indent="-311150" algn="l" rtl="0">
              <a:spcBef>
                <a:spcPts val="0"/>
              </a:spcBef>
              <a:spcAft>
                <a:spcPts val="0"/>
              </a:spcAft>
              <a:buSzPts val="1300"/>
              <a:buChar char="-"/>
            </a:pPr>
            <a:r>
              <a:rPr lang="en"/>
              <a:t>Health insurance companies may also want to participate due to having to cover less antibiotic-related complications and antibiotic resistant infections</a:t>
            </a:r>
            <a:endParaRPr/>
          </a:p>
          <a:p>
            <a:pPr marL="457200" lvl="0" indent="0" algn="l" rtl="0">
              <a:spcBef>
                <a:spcPts val="1600"/>
              </a:spcBef>
              <a:spcAft>
                <a:spcPts val="1600"/>
              </a:spcAft>
              <a:buNone/>
            </a:pPr>
            <a:endParaRPr/>
          </a:p>
        </p:txBody>
      </p:sp>
      <p:pic>
        <p:nvPicPr>
          <p:cNvPr id="369" name="Google Shape;369;p48" descr="APIC"/>
          <p:cNvPicPr preferRelativeResize="0"/>
          <p:nvPr/>
        </p:nvPicPr>
        <p:blipFill>
          <a:blip r:embed="rId3">
            <a:alphaModFix/>
          </a:blip>
          <a:stretch>
            <a:fillRect/>
          </a:stretch>
        </p:blipFill>
        <p:spPr>
          <a:xfrm>
            <a:off x="5311900" y="2446900"/>
            <a:ext cx="3594723" cy="597875"/>
          </a:xfrm>
          <a:prstGeom prst="rect">
            <a:avLst/>
          </a:prstGeom>
          <a:noFill/>
          <a:ln>
            <a:noFill/>
          </a:ln>
        </p:spPr>
      </p:pic>
      <p:pic>
        <p:nvPicPr>
          <p:cNvPr id="370" name="Google Shape;370;p48" descr="Image result for cdc logo"/>
          <p:cNvPicPr preferRelativeResize="0"/>
          <p:nvPr/>
        </p:nvPicPr>
        <p:blipFill>
          <a:blip r:embed="rId4">
            <a:alphaModFix/>
          </a:blip>
          <a:stretch>
            <a:fillRect/>
          </a:stretch>
        </p:blipFill>
        <p:spPr>
          <a:xfrm>
            <a:off x="6265325" y="3241363"/>
            <a:ext cx="1887075" cy="1420775"/>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49"/>
          <p:cNvSpPr txBox="1">
            <a:spLocks noGrp="1"/>
          </p:cNvSpPr>
          <p:nvPr>
            <p:ph type="title"/>
          </p:nvPr>
        </p:nvSpPr>
        <p:spPr>
          <a:xfrm>
            <a:off x="819150" y="323350"/>
            <a:ext cx="7505700" cy="954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i="1"/>
              <a:t>Planning for Failure</a:t>
            </a:r>
            <a:r>
              <a:rPr lang="en"/>
              <a:t>… What to do if our intervention is unsuccessful? </a:t>
            </a:r>
            <a:endParaRPr/>
          </a:p>
        </p:txBody>
      </p:sp>
      <p:sp>
        <p:nvSpPr>
          <p:cNvPr id="376" name="Google Shape;376;p49"/>
          <p:cNvSpPr txBox="1">
            <a:spLocks noGrp="1"/>
          </p:cNvSpPr>
          <p:nvPr>
            <p:ph type="body" idx="1"/>
          </p:nvPr>
        </p:nvSpPr>
        <p:spPr>
          <a:xfrm>
            <a:off x="0" y="1347750"/>
            <a:ext cx="4478700" cy="2448000"/>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SzPts val="1300"/>
              <a:buChar char="-"/>
            </a:pPr>
            <a:r>
              <a:rPr lang="en"/>
              <a:t>Simplify educational information</a:t>
            </a:r>
            <a:endParaRPr/>
          </a:p>
          <a:p>
            <a:pPr marL="457200" lvl="0" indent="-311150" algn="l" rtl="0">
              <a:spcBef>
                <a:spcPts val="0"/>
              </a:spcBef>
              <a:spcAft>
                <a:spcPts val="0"/>
              </a:spcAft>
              <a:buSzPts val="1300"/>
              <a:buChar char="-"/>
            </a:pPr>
            <a:r>
              <a:rPr lang="en"/>
              <a:t>Enlarge target population (i.e. from PCP and community health centers to specialists, hospitals, etc.)</a:t>
            </a:r>
            <a:endParaRPr/>
          </a:p>
          <a:p>
            <a:pPr marL="457200" lvl="0" indent="-311150" algn="l" rtl="0">
              <a:spcBef>
                <a:spcPts val="0"/>
              </a:spcBef>
              <a:spcAft>
                <a:spcPts val="0"/>
              </a:spcAft>
              <a:buSzPts val="1300"/>
              <a:buChar char="-"/>
            </a:pPr>
            <a:r>
              <a:rPr lang="en"/>
              <a:t>Fear tactics → Such as the case with vaccines, switch from informing on medical necessity to informing on health dangers (i.e. graphic pictures of cancer on cigarettes in other countries)</a:t>
            </a:r>
            <a:endParaRPr/>
          </a:p>
          <a:p>
            <a:pPr marL="457200" lvl="0" indent="-311150" algn="l" rtl="0">
              <a:spcBef>
                <a:spcPts val="0"/>
              </a:spcBef>
              <a:spcAft>
                <a:spcPts val="0"/>
              </a:spcAft>
              <a:buSzPts val="1300"/>
              <a:buChar char="-"/>
            </a:pPr>
            <a:r>
              <a:rPr lang="en"/>
              <a:t>Look back to healthcare providers to implement more judicious guidelines for antibiotic prescriptions</a:t>
            </a:r>
            <a:endParaRPr/>
          </a:p>
          <a:p>
            <a:pPr marL="457200" lvl="0" indent="-311150" algn="l" rtl="0">
              <a:spcBef>
                <a:spcPts val="0"/>
              </a:spcBef>
              <a:spcAft>
                <a:spcPts val="0"/>
              </a:spcAft>
              <a:buSzPts val="1300"/>
              <a:buChar char="-"/>
            </a:pPr>
            <a:r>
              <a:rPr lang="en"/>
              <a:t>Encourage peer review in hospitals and private offices </a:t>
            </a:r>
            <a:endParaRPr/>
          </a:p>
          <a:p>
            <a:pPr marL="457200" lvl="0" indent="-311150" algn="l" rtl="0">
              <a:spcBef>
                <a:spcPts val="0"/>
              </a:spcBef>
              <a:spcAft>
                <a:spcPts val="0"/>
              </a:spcAft>
              <a:buSzPts val="1300"/>
              <a:buChar char="-"/>
            </a:pPr>
            <a:r>
              <a:rPr lang="en"/>
              <a:t>Switch from “wait and see” prescriptions, which also depend on patient understanding of antibiotics, to delayed prescriptions (i.e. If you’re not feeling better, call clinician or go back for another visit)</a:t>
            </a:r>
            <a:endParaRPr/>
          </a:p>
          <a:p>
            <a:pPr marL="457200" lvl="0" indent="0" algn="l" rtl="0">
              <a:spcBef>
                <a:spcPts val="1600"/>
              </a:spcBef>
              <a:spcAft>
                <a:spcPts val="1600"/>
              </a:spcAft>
              <a:buNone/>
            </a:pPr>
            <a:endParaRPr/>
          </a:p>
        </p:txBody>
      </p:sp>
      <p:pic>
        <p:nvPicPr>
          <p:cNvPr id="377" name="Google Shape;377;p49" descr="Image result for antibiotic overuse"/>
          <p:cNvPicPr preferRelativeResize="0"/>
          <p:nvPr/>
        </p:nvPicPr>
        <p:blipFill>
          <a:blip r:embed="rId3">
            <a:alphaModFix/>
          </a:blip>
          <a:stretch>
            <a:fillRect/>
          </a:stretch>
        </p:blipFill>
        <p:spPr>
          <a:xfrm>
            <a:off x="4716150" y="1604425"/>
            <a:ext cx="4107224" cy="2392492"/>
          </a:xfrm>
          <a:prstGeom prst="rect">
            <a:avLst/>
          </a:prstGeom>
          <a:noFill/>
          <a:ln>
            <a:noFill/>
          </a:ln>
        </p:spPr>
      </p:pic>
      <p:sp>
        <p:nvSpPr>
          <p:cNvPr id="378" name="Google Shape;378;p49"/>
          <p:cNvSpPr txBox="1"/>
          <p:nvPr/>
        </p:nvSpPr>
        <p:spPr>
          <a:xfrm>
            <a:off x="4344675" y="3996925"/>
            <a:ext cx="4478700" cy="791400"/>
          </a:xfrm>
          <a:prstGeom prst="rect">
            <a:avLst/>
          </a:prstGeom>
          <a:noFill/>
          <a:ln>
            <a:noFill/>
          </a:ln>
        </p:spPr>
        <p:txBody>
          <a:bodyPr spcFirstLastPara="1" wrap="square" lIns="91425" tIns="91425" rIns="91425" bIns="91425" anchor="t" anchorCtr="0">
            <a:noAutofit/>
          </a:bodyPr>
          <a:lstStyle/>
          <a:p>
            <a:pPr marL="457200" lvl="0" indent="0" algn="l" rtl="0">
              <a:lnSpc>
                <a:spcPct val="115000"/>
              </a:lnSpc>
              <a:spcBef>
                <a:spcPts val="0"/>
              </a:spcBef>
              <a:spcAft>
                <a:spcPts val="1600"/>
              </a:spcAft>
              <a:buNone/>
            </a:pPr>
            <a:r>
              <a:rPr lang="en" sz="1300">
                <a:solidFill>
                  <a:schemeClr val="dk2"/>
                </a:solidFill>
                <a:latin typeface="Calibri"/>
                <a:ea typeface="Calibri"/>
                <a:cs typeface="Calibri"/>
                <a:sym typeface="Calibri"/>
              </a:rPr>
              <a:t>https://m3globalresearch.blog/2017/08/30/overuse-unnecessary-antibiotics/</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p50"/>
          <p:cNvSpPr txBox="1">
            <a:spLocks noGrp="1"/>
          </p:cNvSpPr>
          <p:nvPr>
            <p:ph type="body" idx="1"/>
          </p:nvPr>
        </p:nvSpPr>
        <p:spPr>
          <a:xfrm>
            <a:off x="1090450" y="1990725"/>
            <a:ext cx="7505700" cy="2448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u="sng">
                <a:solidFill>
                  <a:schemeClr val="hlink"/>
                </a:solidFill>
                <a:hlinkClick r:id="rId3"/>
              </a:rPr>
              <a:t>https://www.youtube.com/watch?v=dETK7Jc-XWA&amp;app=desktop</a:t>
            </a:r>
            <a:endParaRPr sz="2000"/>
          </a:p>
          <a:p>
            <a:pPr marL="0" lvl="0" indent="0" algn="l" rtl="0">
              <a:spcBef>
                <a:spcPts val="1600"/>
              </a:spcBef>
              <a:spcAft>
                <a:spcPts val="1600"/>
              </a:spcAft>
              <a:buNone/>
            </a:pPr>
            <a:endParaRPr/>
          </a:p>
        </p:txBody>
      </p:sp>
      <p:pic>
        <p:nvPicPr>
          <p:cNvPr id="384" name="Google Shape;384;p50"/>
          <p:cNvPicPr preferRelativeResize="0"/>
          <p:nvPr/>
        </p:nvPicPr>
        <p:blipFill>
          <a:blip r:embed="rId4">
            <a:alphaModFix/>
          </a:blip>
          <a:stretch>
            <a:fillRect/>
          </a:stretch>
        </p:blipFill>
        <p:spPr>
          <a:xfrm>
            <a:off x="6153150" y="3245000"/>
            <a:ext cx="2793416" cy="1685925"/>
          </a:xfrm>
          <a:prstGeom prst="rect">
            <a:avLst/>
          </a:prstGeom>
          <a:noFill/>
          <a:ln>
            <a:noFill/>
          </a:ln>
        </p:spPr>
      </p:pic>
      <p:pic>
        <p:nvPicPr>
          <p:cNvPr id="385" name="Google Shape;385;p50"/>
          <p:cNvPicPr preferRelativeResize="0"/>
          <p:nvPr/>
        </p:nvPicPr>
        <p:blipFill>
          <a:blip r:embed="rId5">
            <a:alphaModFix/>
          </a:blip>
          <a:stretch>
            <a:fillRect/>
          </a:stretch>
        </p:blipFill>
        <p:spPr>
          <a:xfrm>
            <a:off x="174100" y="3007900"/>
            <a:ext cx="2896800" cy="19230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4"/>
                                        </p:tgtEl>
                                        <p:attrNameLst>
                                          <p:attrName>style.visibility</p:attrName>
                                        </p:attrNameLst>
                                      </p:cBhvr>
                                      <p:to>
                                        <p:strVal val="visible"/>
                                      </p:to>
                                    </p:set>
                                    <p:animEffect transition="in" filter="fade">
                                      <p:cBhvr>
                                        <p:cTn id="7" dur="1000"/>
                                        <p:tgtEl>
                                          <p:spTgt spid="38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85"/>
                                        </p:tgtEl>
                                        <p:attrNameLst>
                                          <p:attrName>style.visibility</p:attrName>
                                        </p:attrNameLst>
                                      </p:cBhvr>
                                      <p:to>
                                        <p:strVal val="visible"/>
                                      </p:to>
                                    </p:set>
                                    <p:animEffect transition="in" filter="fade">
                                      <p:cBhvr>
                                        <p:cTn id="12" dur="1000"/>
                                        <p:tgtEl>
                                          <p:spTgt spid="3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16"/>
          <p:cNvSpPr txBox="1">
            <a:spLocks noGrp="1"/>
          </p:cNvSpPr>
          <p:nvPr>
            <p:ph type="title"/>
          </p:nvPr>
        </p:nvSpPr>
        <p:spPr>
          <a:xfrm>
            <a:off x="819150" y="260650"/>
            <a:ext cx="7505700" cy="954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Antibiotics: History</a:t>
            </a:r>
            <a:endParaRPr/>
          </a:p>
        </p:txBody>
      </p:sp>
      <p:sp>
        <p:nvSpPr>
          <p:cNvPr id="150" name="Google Shape;150;p16"/>
          <p:cNvSpPr txBox="1">
            <a:spLocks noGrp="1"/>
          </p:cNvSpPr>
          <p:nvPr>
            <p:ph type="body" idx="1"/>
          </p:nvPr>
        </p:nvSpPr>
        <p:spPr>
          <a:xfrm>
            <a:off x="902450" y="1347750"/>
            <a:ext cx="8122500" cy="2448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r>
              <a:rPr lang="en" sz="1600">
                <a:solidFill>
                  <a:srgbClr val="000000"/>
                </a:solidFill>
                <a:latin typeface="Arial"/>
                <a:ea typeface="Arial"/>
                <a:cs typeface="Arial"/>
                <a:sym typeface="Arial"/>
              </a:rPr>
              <a:t>-Penicillin (1928)</a:t>
            </a:r>
            <a:endParaRPr sz="1600">
              <a:solidFill>
                <a:srgbClr val="000000"/>
              </a:solidFill>
              <a:latin typeface="Arial"/>
              <a:ea typeface="Arial"/>
              <a:cs typeface="Arial"/>
              <a:sym typeface="Arial"/>
            </a:endParaRPr>
          </a:p>
          <a:p>
            <a:pPr marL="0" lvl="0" indent="0" algn="l" rtl="0">
              <a:spcBef>
                <a:spcPts val="0"/>
              </a:spcBef>
              <a:spcAft>
                <a:spcPts val="0"/>
              </a:spcAft>
              <a:buClr>
                <a:srgbClr val="000000"/>
              </a:buClr>
              <a:buSzPts val="1100"/>
              <a:buFont typeface="Arial"/>
              <a:buNone/>
            </a:pPr>
            <a:r>
              <a:rPr lang="en" sz="1600">
                <a:solidFill>
                  <a:srgbClr val="000000"/>
                </a:solidFill>
                <a:latin typeface="Arial"/>
                <a:ea typeface="Arial"/>
                <a:cs typeface="Arial"/>
                <a:sym typeface="Arial"/>
              </a:rPr>
              <a:t>-The Golden Era of Antibiotics</a:t>
            </a:r>
            <a:endParaRPr sz="1600">
              <a:solidFill>
                <a:srgbClr val="000000"/>
              </a:solidFill>
              <a:latin typeface="Arial"/>
              <a:ea typeface="Arial"/>
              <a:cs typeface="Arial"/>
              <a:sym typeface="Arial"/>
            </a:endParaRPr>
          </a:p>
          <a:p>
            <a:pPr marL="0" lvl="0" indent="0" algn="l" rtl="0">
              <a:spcBef>
                <a:spcPts val="0"/>
              </a:spcBef>
              <a:spcAft>
                <a:spcPts val="0"/>
              </a:spcAft>
              <a:buClr>
                <a:srgbClr val="000000"/>
              </a:buClr>
              <a:buSzPts val="1100"/>
              <a:buFont typeface="Arial"/>
              <a:buNone/>
            </a:pPr>
            <a:endParaRPr sz="1100" i="1">
              <a:solidFill>
                <a:srgbClr val="000000"/>
              </a:solidFill>
              <a:latin typeface="Arial"/>
              <a:ea typeface="Arial"/>
              <a:cs typeface="Arial"/>
              <a:sym typeface="Arial"/>
            </a:endParaRPr>
          </a:p>
          <a:p>
            <a:pPr marL="0" lvl="0" indent="0" algn="l" rtl="0">
              <a:spcBef>
                <a:spcPts val="0"/>
              </a:spcBef>
              <a:spcAft>
                <a:spcPts val="1600"/>
              </a:spcAft>
              <a:buNone/>
            </a:pPr>
            <a:endParaRPr/>
          </a:p>
        </p:txBody>
      </p:sp>
      <p:pic>
        <p:nvPicPr>
          <p:cNvPr id="151" name="Google Shape;151;p16"/>
          <p:cNvPicPr preferRelativeResize="0"/>
          <p:nvPr/>
        </p:nvPicPr>
        <p:blipFill>
          <a:blip r:embed="rId3">
            <a:alphaModFix/>
          </a:blip>
          <a:stretch>
            <a:fillRect/>
          </a:stretch>
        </p:blipFill>
        <p:spPr>
          <a:xfrm>
            <a:off x="214250" y="2989197"/>
            <a:ext cx="3215300" cy="1933375"/>
          </a:xfrm>
          <a:prstGeom prst="rect">
            <a:avLst/>
          </a:prstGeom>
          <a:noFill/>
          <a:ln>
            <a:noFill/>
          </a:ln>
        </p:spPr>
      </p:pic>
      <p:pic>
        <p:nvPicPr>
          <p:cNvPr id="152" name="Google Shape;152;p16"/>
          <p:cNvPicPr preferRelativeResize="0"/>
          <p:nvPr/>
        </p:nvPicPr>
        <p:blipFill>
          <a:blip r:embed="rId4">
            <a:alphaModFix/>
          </a:blip>
          <a:stretch>
            <a:fillRect/>
          </a:stretch>
        </p:blipFill>
        <p:spPr>
          <a:xfrm>
            <a:off x="4811125" y="980350"/>
            <a:ext cx="4115249" cy="23644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Effect transition="in" filter="fade">
                                      <p:cBhvr>
                                        <p:cTn id="7" dur="1000"/>
                                        <p:tgtEl>
                                          <p:spTgt spid="1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2"/>
                                        </p:tgtEl>
                                        <p:attrNameLst>
                                          <p:attrName>style.visibility</p:attrName>
                                        </p:attrNameLst>
                                      </p:cBhvr>
                                      <p:to>
                                        <p:strVal val="visible"/>
                                      </p:to>
                                    </p:set>
                                    <p:animEffect transition="in" filter="fade">
                                      <p:cBhvr>
                                        <p:cTn id="12" dur="1000"/>
                                        <p:tgtEl>
                                          <p:spTgt spid="15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1"/>
                                        </p:tgtEl>
                                        <p:attrNameLst>
                                          <p:attrName>style.visibility</p:attrName>
                                        </p:attrNameLst>
                                      </p:cBhvr>
                                      <p:to>
                                        <p:strVal val="visible"/>
                                      </p:to>
                                    </p:set>
                                    <p:animEffect transition="in" filter="fade">
                                      <p:cBhvr>
                                        <p:cTn id="17" dur="10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17"/>
          <p:cNvSpPr txBox="1">
            <a:spLocks noGrp="1"/>
          </p:cNvSpPr>
          <p:nvPr>
            <p:ph type="title"/>
          </p:nvPr>
        </p:nvSpPr>
        <p:spPr>
          <a:xfrm>
            <a:off x="819150" y="260650"/>
            <a:ext cx="7505700" cy="954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Antibiotics: Actions &amp; Classification</a:t>
            </a:r>
            <a:endParaRPr/>
          </a:p>
        </p:txBody>
      </p:sp>
      <p:sp>
        <p:nvSpPr>
          <p:cNvPr id="158" name="Google Shape;158;p17"/>
          <p:cNvSpPr txBox="1">
            <a:spLocks noGrp="1"/>
          </p:cNvSpPr>
          <p:nvPr>
            <p:ph type="body" idx="1"/>
          </p:nvPr>
        </p:nvSpPr>
        <p:spPr>
          <a:xfrm>
            <a:off x="902450" y="1347750"/>
            <a:ext cx="8122500" cy="2448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r>
              <a:rPr lang="en" sz="1600">
                <a:solidFill>
                  <a:srgbClr val="000000"/>
                </a:solidFill>
                <a:latin typeface="Arial"/>
                <a:ea typeface="Arial"/>
                <a:cs typeface="Arial"/>
                <a:sym typeface="Arial"/>
              </a:rPr>
              <a:t>-Disruption of processes &amp; structures of bacterium</a:t>
            </a:r>
            <a:endParaRPr sz="1600">
              <a:solidFill>
                <a:srgbClr val="000000"/>
              </a:solidFill>
              <a:latin typeface="Arial"/>
              <a:ea typeface="Arial"/>
              <a:cs typeface="Arial"/>
              <a:sym typeface="Arial"/>
            </a:endParaRPr>
          </a:p>
          <a:p>
            <a:pPr marL="0" lvl="0" indent="457200" algn="l" rtl="0">
              <a:spcBef>
                <a:spcPts val="0"/>
              </a:spcBef>
              <a:spcAft>
                <a:spcPts val="0"/>
              </a:spcAft>
              <a:buClr>
                <a:srgbClr val="000000"/>
              </a:buClr>
              <a:buSzPts val="1100"/>
              <a:buFont typeface="Arial"/>
              <a:buNone/>
            </a:pPr>
            <a:r>
              <a:rPr lang="en" sz="1600">
                <a:solidFill>
                  <a:srgbClr val="000000"/>
                </a:solidFill>
                <a:latin typeface="Arial"/>
                <a:ea typeface="Arial"/>
                <a:cs typeface="Arial"/>
                <a:sym typeface="Arial"/>
              </a:rPr>
              <a:t>~Bactericidal Antibiotics vs. Bacteriostatic Antibiotics</a:t>
            </a:r>
            <a:endParaRPr sz="1600">
              <a:solidFill>
                <a:srgbClr val="000000"/>
              </a:solidFill>
              <a:latin typeface="Arial"/>
              <a:ea typeface="Arial"/>
              <a:cs typeface="Arial"/>
              <a:sym typeface="Arial"/>
            </a:endParaRPr>
          </a:p>
          <a:p>
            <a:pPr marL="0" lvl="0" indent="457200" algn="l" rtl="0">
              <a:spcBef>
                <a:spcPts val="0"/>
              </a:spcBef>
              <a:spcAft>
                <a:spcPts val="0"/>
              </a:spcAft>
              <a:buClr>
                <a:srgbClr val="000000"/>
              </a:buClr>
              <a:buSzPts val="1100"/>
              <a:buFont typeface="Arial"/>
              <a:buNone/>
            </a:pPr>
            <a:r>
              <a:rPr lang="en" sz="1600">
                <a:solidFill>
                  <a:srgbClr val="000000"/>
                </a:solidFill>
                <a:latin typeface="Arial"/>
                <a:ea typeface="Arial"/>
                <a:cs typeface="Arial"/>
                <a:sym typeface="Arial"/>
              </a:rPr>
              <a:t>~Narrow-Spectrum Antibiotics vs. Broad-Spectrum Antibiotics </a:t>
            </a:r>
            <a:endParaRPr sz="1600">
              <a:solidFill>
                <a:srgbClr val="000000"/>
              </a:solidFill>
              <a:latin typeface="Arial"/>
              <a:ea typeface="Arial"/>
              <a:cs typeface="Arial"/>
              <a:sym typeface="Arial"/>
            </a:endParaRPr>
          </a:p>
          <a:p>
            <a:pPr marL="0" lvl="0" indent="457200" algn="l" rtl="0">
              <a:spcBef>
                <a:spcPts val="0"/>
              </a:spcBef>
              <a:spcAft>
                <a:spcPts val="0"/>
              </a:spcAft>
              <a:buClr>
                <a:srgbClr val="000000"/>
              </a:buClr>
              <a:buSzPts val="1100"/>
              <a:buFont typeface="Arial"/>
              <a:buNone/>
            </a:pPr>
            <a:endParaRPr sz="1600">
              <a:solidFill>
                <a:srgbClr val="000000"/>
              </a:solidFill>
              <a:latin typeface="Arial"/>
              <a:ea typeface="Arial"/>
              <a:cs typeface="Arial"/>
              <a:sym typeface="Arial"/>
            </a:endParaRPr>
          </a:p>
          <a:p>
            <a:pPr marL="0" lvl="0" indent="0" algn="l" rtl="0">
              <a:spcBef>
                <a:spcPts val="0"/>
              </a:spcBef>
              <a:spcAft>
                <a:spcPts val="0"/>
              </a:spcAft>
              <a:buClr>
                <a:srgbClr val="000000"/>
              </a:buClr>
              <a:buSzPts val="1100"/>
              <a:buFont typeface="Arial"/>
              <a:buNone/>
            </a:pPr>
            <a:r>
              <a:rPr lang="en" sz="1600">
                <a:solidFill>
                  <a:srgbClr val="000000"/>
                </a:solidFill>
                <a:latin typeface="Arial"/>
                <a:ea typeface="Arial"/>
                <a:cs typeface="Arial"/>
                <a:sym typeface="Arial"/>
              </a:rPr>
              <a:t>-Antibiotic Resistance</a:t>
            </a:r>
            <a:endParaRPr sz="1600">
              <a:solidFill>
                <a:srgbClr val="000000"/>
              </a:solidFill>
              <a:latin typeface="Arial"/>
              <a:ea typeface="Arial"/>
              <a:cs typeface="Arial"/>
              <a:sym typeface="Arial"/>
            </a:endParaRPr>
          </a:p>
          <a:p>
            <a:pPr marL="0" lvl="0" indent="0" algn="l" rtl="0">
              <a:spcBef>
                <a:spcPts val="0"/>
              </a:spcBef>
              <a:spcAft>
                <a:spcPts val="0"/>
              </a:spcAft>
              <a:buClr>
                <a:srgbClr val="000000"/>
              </a:buClr>
              <a:buSzPts val="1100"/>
              <a:buFont typeface="Arial"/>
              <a:buNone/>
            </a:pPr>
            <a:endParaRPr sz="1600">
              <a:solidFill>
                <a:srgbClr val="000000"/>
              </a:solidFill>
              <a:latin typeface="Arial"/>
              <a:ea typeface="Arial"/>
              <a:cs typeface="Arial"/>
              <a:sym typeface="Arial"/>
            </a:endParaRPr>
          </a:p>
          <a:p>
            <a:pPr marL="0" lvl="0" indent="0" algn="l" rtl="0">
              <a:spcBef>
                <a:spcPts val="0"/>
              </a:spcBef>
              <a:spcAft>
                <a:spcPts val="0"/>
              </a:spcAft>
              <a:buClr>
                <a:srgbClr val="000000"/>
              </a:buClr>
              <a:buSzPts val="1100"/>
              <a:buFont typeface="Arial"/>
              <a:buNone/>
            </a:pPr>
            <a:endParaRPr sz="1100" i="1">
              <a:solidFill>
                <a:srgbClr val="000000"/>
              </a:solidFill>
              <a:latin typeface="Arial"/>
              <a:ea typeface="Arial"/>
              <a:cs typeface="Arial"/>
              <a:sym typeface="Arial"/>
            </a:endParaRPr>
          </a:p>
          <a:p>
            <a:pPr marL="0" lvl="0" indent="0" algn="l" rtl="0">
              <a:spcBef>
                <a:spcPts val="0"/>
              </a:spcBef>
              <a:spcAft>
                <a:spcPts val="1600"/>
              </a:spcAft>
              <a:buNone/>
            </a:pPr>
            <a:endParaRPr/>
          </a:p>
        </p:txBody>
      </p:sp>
      <p:pic>
        <p:nvPicPr>
          <p:cNvPr id="159" name="Google Shape;159;p17"/>
          <p:cNvPicPr preferRelativeResize="0"/>
          <p:nvPr/>
        </p:nvPicPr>
        <p:blipFill>
          <a:blip r:embed="rId3">
            <a:alphaModFix/>
          </a:blip>
          <a:stretch>
            <a:fillRect/>
          </a:stretch>
        </p:blipFill>
        <p:spPr>
          <a:xfrm>
            <a:off x="4569225" y="2899625"/>
            <a:ext cx="3913950" cy="16103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gtEl>
                                        <p:attrNameLst>
                                          <p:attrName>style.visibility</p:attrName>
                                        </p:attrNameLst>
                                      </p:cBhvr>
                                      <p:to>
                                        <p:strVal val="visible"/>
                                      </p:to>
                                    </p:set>
                                    <p:animEffect transition="in" filter="fade">
                                      <p:cBhvr>
                                        <p:cTn id="7" dur="1000"/>
                                        <p:tgtEl>
                                          <p:spTgt spid="15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nodeType="clickEffect">
                                  <p:stCondLst>
                                    <p:cond delay="0"/>
                                  </p:stCondLst>
                                  <p:childTnLst>
                                    <p:set>
                                      <p:cBhvr>
                                        <p:cTn id="11" dur="1" fill="hold">
                                          <p:stCondLst>
                                            <p:cond delay="0"/>
                                          </p:stCondLst>
                                        </p:cTn>
                                        <p:tgtEl>
                                          <p:spTgt spid="159"/>
                                        </p:tgtEl>
                                        <p:attrNameLst>
                                          <p:attrName>style.visibility</p:attrName>
                                        </p:attrNameLst>
                                      </p:cBhvr>
                                      <p:to>
                                        <p:strVal val="visible"/>
                                      </p:to>
                                    </p:set>
                                    <p:anim calcmode="lin" valueType="num">
                                      <p:cBhvr additive="base">
                                        <p:cTn id="12" dur="1000"/>
                                        <p:tgtEl>
                                          <p:spTgt spid="1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18"/>
          <p:cNvSpPr txBox="1">
            <a:spLocks noGrp="1"/>
          </p:cNvSpPr>
          <p:nvPr>
            <p:ph type="title"/>
          </p:nvPr>
        </p:nvSpPr>
        <p:spPr>
          <a:xfrm>
            <a:off x="617100" y="263350"/>
            <a:ext cx="77745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Issue with Current Interventions</a:t>
            </a:r>
            <a:endParaRPr/>
          </a:p>
        </p:txBody>
      </p:sp>
      <p:sp>
        <p:nvSpPr>
          <p:cNvPr id="165" name="Google Shape;165;p18"/>
          <p:cNvSpPr txBox="1">
            <a:spLocks noGrp="1"/>
          </p:cNvSpPr>
          <p:nvPr>
            <p:ph type="body" idx="1"/>
          </p:nvPr>
        </p:nvSpPr>
        <p:spPr>
          <a:xfrm>
            <a:off x="629225" y="1025325"/>
            <a:ext cx="8217600" cy="1963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rgbClr val="000000"/>
                </a:solidFill>
                <a:latin typeface="Arial"/>
                <a:ea typeface="Arial"/>
                <a:cs typeface="Arial"/>
                <a:sym typeface="Arial"/>
              </a:rPr>
              <a:t>-”Wait-and-see”</a:t>
            </a:r>
            <a:endParaRPr sz="1600">
              <a:solidFill>
                <a:srgbClr val="000000"/>
              </a:solidFill>
              <a:latin typeface="Arial"/>
              <a:ea typeface="Arial"/>
              <a:cs typeface="Arial"/>
              <a:sym typeface="Arial"/>
            </a:endParaRPr>
          </a:p>
          <a:p>
            <a:pPr marL="0" lvl="0" indent="0" algn="l" rtl="0">
              <a:spcBef>
                <a:spcPts val="1600"/>
              </a:spcBef>
              <a:spcAft>
                <a:spcPts val="0"/>
              </a:spcAft>
              <a:buNone/>
            </a:pPr>
            <a:r>
              <a:rPr lang="en" sz="1600">
                <a:solidFill>
                  <a:srgbClr val="000000"/>
                </a:solidFill>
                <a:latin typeface="Arial"/>
                <a:ea typeface="Arial"/>
                <a:cs typeface="Arial"/>
                <a:sym typeface="Arial"/>
              </a:rPr>
              <a:t>-Lack of insurance reimbursement</a:t>
            </a:r>
            <a:endParaRPr sz="1600">
              <a:solidFill>
                <a:srgbClr val="000000"/>
              </a:solidFill>
              <a:latin typeface="Arial"/>
              <a:ea typeface="Arial"/>
              <a:cs typeface="Arial"/>
              <a:sym typeface="Arial"/>
            </a:endParaRPr>
          </a:p>
          <a:p>
            <a:pPr marL="0" lvl="0" indent="0" algn="l" rtl="0">
              <a:spcBef>
                <a:spcPts val="1600"/>
              </a:spcBef>
              <a:spcAft>
                <a:spcPts val="0"/>
              </a:spcAft>
              <a:buNone/>
            </a:pPr>
            <a:r>
              <a:rPr lang="en" sz="1600">
                <a:solidFill>
                  <a:srgbClr val="000000"/>
                </a:solidFill>
                <a:latin typeface="Arial"/>
                <a:ea typeface="Arial"/>
                <a:cs typeface="Arial"/>
                <a:sym typeface="Arial"/>
              </a:rPr>
              <a:t>-FDA</a:t>
            </a:r>
            <a:endParaRPr sz="1600">
              <a:solidFill>
                <a:srgbClr val="000000"/>
              </a:solidFill>
              <a:latin typeface="Arial"/>
              <a:ea typeface="Arial"/>
              <a:cs typeface="Arial"/>
              <a:sym typeface="Arial"/>
            </a:endParaRPr>
          </a:p>
          <a:p>
            <a:pPr marL="0" lvl="0" indent="0" algn="l" rtl="0">
              <a:spcBef>
                <a:spcPts val="1600"/>
              </a:spcBef>
              <a:spcAft>
                <a:spcPts val="0"/>
              </a:spcAft>
              <a:buNone/>
            </a:pPr>
            <a:r>
              <a:rPr lang="en" sz="1600">
                <a:solidFill>
                  <a:srgbClr val="000000"/>
                </a:solidFill>
                <a:latin typeface="Arial"/>
                <a:ea typeface="Arial"/>
                <a:cs typeface="Arial"/>
                <a:sym typeface="Arial"/>
              </a:rPr>
              <a:t>… but is it enough?</a:t>
            </a:r>
            <a:endParaRPr sz="1600">
              <a:solidFill>
                <a:srgbClr val="000000"/>
              </a:solidFill>
              <a:latin typeface="Arial"/>
              <a:ea typeface="Arial"/>
              <a:cs typeface="Arial"/>
              <a:sym typeface="Arial"/>
            </a:endParaRPr>
          </a:p>
          <a:p>
            <a:pPr marL="0" lvl="0" indent="0" algn="l" rtl="0">
              <a:spcBef>
                <a:spcPts val="1600"/>
              </a:spcBef>
              <a:spcAft>
                <a:spcPts val="0"/>
              </a:spcAft>
              <a:buNone/>
            </a:pPr>
            <a:endParaRPr sz="1600">
              <a:solidFill>
                <a:srgbClr val="000000"/>
              </a:solidFill>
              <a:latin typeface="Arial"/>
              <a:ea typeface="Arial"/>
              <a:cs typeface="Arial"/>
              <a:sym typeface="Arial"/>
            </a:endParaRPr>
          </a:p>
          <a:p>
            <a:pPr marL="0" lvl="0" indent="0" algn="l" rtl="0">
              <a:spcBef>
                <a:spcPts val="1600"/>
              </a:spcBef>
              <a:spcAft>
                <a:spcPts val="0"/>
              </a:spcAft>
              <a:buNone/>
            </a:pPr>
            <a:endParaRPr sz="1600">
              <a:solidFill>
                <a:srgbClr val="000000"/>
              </a:solidFill>
              <a:latin typeface="Arial"/>
              <a:ea typeface="Arial"/>
              <a:cs typeface="Arial"/>
              <a:sym typeface="Arial"/>
            </a:endParaRPr>
          </a:p>
          <a:p>
            <a:pPr marL="0" lvl="0" indent="0" algn="l" rtl="0">
              <a:spcBef>
                <a:spcPts val="1600"/>
              </a:spcBef>
              <a:spcAft>
                <a:spcPts val="1600"/>
              </a:spcAft>
              <a:buNone/>
            </a:pPr>
            <a:endParaRPr sz="1600">
              <a:solidFill>
                <a:srgbClr val="000000"/>
              </a:solidFill>
              <a:latin typeface="Arial"/>
              <a:ea typeface="Arial"/>
              <a:cs typeface="Arial"/>
              <a:sym typeface="Arial"/>
            </a:endParaRPr>
          </a:p>
        </p:txBody>
      </p:sp>
      <p:sp>
        <p:nvSpPr>
          <p:cNvPr id="166" name="Google Shape;166;p18"/>
          <p:cNvSpPr txBox="1"/>
          <p:nvPr/>
        </p:nvSpPr>
        <p:spPr>
          <a:xfrm>
            <a:off x="690600" y="3185050"/>
            <a:ext cx="7627500" cy="1432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rgbClr val="000000"/>
              </a:buClr>
              <a:buSzPts val="1100"/>
              <a:buFont typeface="Arial"/>
              <a:buNone/>
            </a:pPr>
            <a:r>
              <a:rPr lang="en" sz="1600"/>
              <a:t>*Antibiotic Resistance= growing Public Health concern</a:t>
            </a:r>
            <a:endParaRPr sz="1600"/>
          </a:p>
          <a:p>
            <a:pPr marL="0" lvl="0" indent="0" algn="l" rtl="0">
              <a:lnSpc>
                <a:spcPct val="115000"/>
              </a:lnSpc>
              <a:spcBef>
                <a:spcPts val="1600"/>
              </a:spcBef>
              <a:spcAft>
                <a:spcPts val="1600"/>
              </a:spcAft>
              <a:buClr>
                <a:srgbClr val="000000"/>
              </a:buClr>
              <a:buSzPts val="1100"/>
              <a:buFont typeface="Arial"/>
              <a:buNone/>
            </a:pPr>
            <a:r>
              <a:rPr lang="en" sz="1600"/>
              <a:t>*Shift focus from clinicians→educating the patients</a:t>
            </a:r>
            <a:endParaRPr/>
          </a:p>
        </p:txBody>
      </p:sp>
      <p:pic>
        <p:nvPicPr>
          <p:cNvPr id="167" name="Google Shape;167;p18"/>
          <p:cNvPicPr preferRelativeResize="0"/>
          <p:nvPr/>
        </p:nvPicPr>
        <p:blipFill>
          <a:blip r:embed="rId3">
            <a:alphaModFix/>
          </a:blip>
          <a:stretch>
            <a:fillRect/>
          </a:stretch>
        </p:blipFill>
        <p:spPr>
          <a:xfrm>
            <a:off x="6258475" y="1135500"/>
            <a:ext cx="2457422" cy="1585425"/>
          </a:xfrm>
          <a:prstGeom prst="rect">
            <a:avLst/>
          </a:prstGeom>
          <a:noFill/>
          <a:ln>
            <a:noFill/>
          </a:ln>
        </p:spPr>
      </p:pic>
      <p:pic>
        <p:nvPicPr>
          <p:cNvPr id="168" name="Google Shape;168;p18"/>
          <p:cNvPicPr preferRelativeResize="0"/>
          <p:nvPr/>
        </p:nvPicPr>
        <p:blipFill rotWithShape="1">
          <a:blip r:embed="rId4">
            <a:alphaModFix/>
          </a:blip>
          <a:srcRect b="17060"/>
          <a:stretch/>
        </p:blipFill>
        <p:spPr>
          <a:xfrm>
            <a:off x="6496850" y="3068800"/>
            <a:ext cx="2134471" cy="14752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fade">
                                      <p:cBhvr>
                                        <p:cTn id="7" dur="1000"/>
                                        <p:tgtEl>
                                          <p:spTgt spid="16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7"/>
                                        </p:tgtEl>
                                        <p:attrNameLst>
                                          <p:attrName>style.visibility</p:attrName>
                                        </p:attrNameLst>
                                      </p:cBhvr>
                                      <p:to>
                                        <p:strVal val="visible"/>
                                      </p:to>
                                    </p:set>
                                    <p:animEffect transition="in" filter="fade">
                                      <p:cBhvr>
                                        <p:cTn id="12" dur="1000"/>
                                        <p:tgtEl>
                                          <p:spTgt spid="16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6"/>
                                        </p:tgtEl>
                                        <p:attrNameLst>
                                          <p:attrName>style.visibility</p:attrName>
                                        </p:attrNameLst>
                                      </p:cBhvr>
                                      <p:to>
                                        <p:strVal val="visible"/>
                                      </p:to>
                                    </p:set>
                                    <p:animEffect transition="in" filter="fade">
                                      <p:cBhvr>
                                        <p:cTn id="17" dur="1000"/>
                                        <p:tgtEl>
                                          <p:spTgt spid="16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8"/>
                                        </p:tgtEl>
                                        <p:attrNameLst>
                                          <p:attrName>style.visibility</p:attrName>
                                        </p:attrNameLst>
                                      </p:cBhvr>
                                      <p:to>
                                        <p:strVal val="visible"/>
                                      </p:to>
                                    </p:set>
                                    <p:animEffect transition="in" filter="fade">
                                      <p:cBhvr>
                                        <p:cTn id="22" dur="1000"/>
                                        <p:tgtEl>
                                          <p:spTgt spid="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19"/>
          <p:cNvSpPr txBox="1">
            <a:spLocks noGrp="1"/>
          </p:cNvSpPr>
          <p:nvPr>
            <p:ph type="title"/>
          </p:nvPr>
        </p:nvSpPr>
        <p:spPr>
          <a:xfrm>
            <a:off x="862900" y="5430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Who will benefit from our program? </a:t>
            </a:r>
            <a:endParaRPr/>
          </a:p>
        </p:txBody>
      </p:sp>
      <p:sp>
        <p:nvSpPr>
          <p:cNvPr id="174" name="Google Shape;174;p19"/>
          <p:cNvSpPr txBox="1">
            <a:spLocks noGrp="1"/>
          </p:cNvSpPr>
          <p:nvPr>
            <p:ph type="body" idx="1"/>
          </p:nvPr>
        </p:nvSpPr>
        <p:spPr>
          <a:xfrm>
            <a:off x="819150" y="1452625"/>
            <a:ext cx="7505700" cy="2448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r>
              <a:rPr lang="en" sz="1800">
                <a:solidFill>
                  <a:srgbClr val="000000"/>
                </a:solidFill>
                <a:latin typeface="Arial"/>
                <a:ea typeface="Arial"/>
                <a:cs typeface="Arial"/>
                <a:sym typeface="Arial"/>
              </a:rPr>
              <a:t>-Clinicians</a:t>
            </a:r>
            <a:endParaRPr sz="1800">
              <a:solidFill>
                <a:srgbClr val="000000"/>
              </a:solidFill>
              <a:latin typeface="Arial"/>
              <a:ea typeface="Arial"/>
              <a:cs typeface="Arial"/>
              <a:sym typeface="Arial"/>
            </a:endParaRPr>
          </a:p>
          <a:p>
            <a:pPr marL="0" lvl="0" indent="0" algn="l" rtl="0">
              <a:spcBef>
                <a:spcPts val="0"/>
              </a:spcBef>
              <a:spcAft>
                <a:spcPts val="0"/>
              </a:spcAft>
              <a:buClr>
                <a:srgbClr val="000000"/>
              </a:buClr>
              <a:buSzPts val="1100"/>
              <a:buFont typeface="Arial"/>
              <a:buNone/>
            </a:pPr>
            <a:endParaRPr sz="1800">
              <a:solidFill>
                <a:srgbClr val="000000"/>
              </a:solidFill>
              <a:latin typeface="Arial"/>
              <a:ea typeface="Arial"/>
              <a:cs typeface="Arial"/>
              <a:sym typeface="Arial"/>
            </a:endParaRPr>
          </a:p>
          <a:p>
            <a:pPr marL="0" lvl="0" indent="0" algn="l" rtl="0">
              <a:spcBef>
                <a:spcPts val="0"/>
              </a:spcBef>
              <a:spcAft>
                <a:spcPts val="0"/>
              </a:spcAft>
              <a:buClr>
                <a:srgbClr val="000000"/>
              </a:buClr>
              <a:buSzPts val="1100"/>
              <a:buFont typeface="Arial"/>
              <a:buNone/>
            </a:pPr>
            <a:r>
              <a:rPr lang="en" sz="1800">
                <a:solidFill>
                  <a:srgbClr val="000000"/>
                </a:solidFill>
                <a:latin typeface="Arial"/>
                <a:ea typeface="Arial"/>
                <a:cs typeface="Arial"/>
                <a:sym typeface="Arial"/>
              </a:rPr>
              <a:t>-Patients</a:t>
            </a:r>
            <a:endParaRPr sz="1800">
              <a:solidFill>
                <a:srgbClr val="000000"/>
              </a:solidFill>
              <a:latin typeface="Arial"/>
              <a:ea typeface="Arial"/>
              <a:cs typeface="Arial"/>
              <a:sym typeface="Arial"/>
            </a:endParaRPr>
          </a:p>
          <a:p>
            <a:pPr marL="0" lvl="0" indent="0" algn="l" rtl="0">
              <a:spcBef>
                <a:spcPts val="0"/>
              </a:spcBef>
              <a:spcAft>
                <a:spcPts val="0"/>
              </a:spcAft>
              <a:buClr>
                <a:srgbClr val="000000"/>
              </a:buClr>
              <a:buSzPts val="1100"/>
              <a:buFont typeface="Arial"/>
              <a:buNone/>
            </a:pPr>
            <a:endParaRPr sz="1800">
              <a:solidFill>
                <a:srgbClr val="000000"/>
              </a:solidFill>
              <a:latin typeface="Arial"/>
              <a:ea typeface="Arial"/>
              <a:cs typeface="Arial"/>
              <a:sym typeface="Arial"/>
            </a:endParaRPr>
          </a:p>
          <a:p>
            <a:pPr marL="0" lvl="0" indent="0" algn="l" rtl="0">
              <a:spcBef>
                <a:spcPts val="0"/>
              </a:spcBef>
              <a:spcAft>
                <a:spcPts val="0"/>
              </a:spcAft>
              <a:buClr>
                <a:srgbClr val="000000"/>
              </a:buClr>
              <a:buSzPts val="1100"/>
              <a:buFont typeface="Arial"/>
              <a:buNone/>
            </a:pPr>
            <a:r>
              <a:rPr lang="en" sz="1800" b="1">
                <a:solidFill>
                  <a:srgbClr val="000000"/>
                </a:solidFill>
                <a:latin typeface="Arial"/>
                <a:ea typeface="Arial"/>
                <a:cs typeface="Arial"/>
                <a:sym typeface="Arial"/>
              </a:rPr>
              <a:t>-EVERYONE! </a:t>
            </a:r>
            <a:endParaRPr sz="1800"/>
          </a:p>
        </p:txBody>
      </p:sp>
      <p:pic>
        <p:nvPicPr>
          <p:cNvPr id="175" name="Google Shape;175;p19"/>
          <p:cNvPicPr preferRelativeResize="0"/>
          <p:nvPr/>
        </p:nvPicPr>
        <p:blipFill>
          <a:blip r:embed="rId3">
            <a:alphaModFix/>
          </a:blip>
          <a:stretch>
            <a:fillRect/>
          </a:stretch>
        </p:blipFill>
        <p:spPr>
          <a:xfrm>
            <a:off x="5365125" y="1270825"/>
            <a:ext cx="3321225" cy="33212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4"/>
                                        </p:tgtEl>
                                        <p:attrNameLst>
                                          <p:attrName>style.visibility</p:attrName>
                                        </p:attrNameLst>
                                      </p:cBhvr>
                                      <p:to>
                                        <p:strVal val="visible"/>
                                      </p:to>
                                    </p:set>
                                    <p:animEffect transition="in" filter="fade">
                                      <p:cBhvr>
                                        <p:cTn id="7" dur="1000"/>
                                        <p:tgtEl>
                                          <p:spTgt spid="17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5"/>
                                        </p:tgtEl>
                                        <p:attrNameLst>
                                          <p:attrName>style.visibility</p:attrName>
                                        </p:attrNameLst>
                                      </p:cBhvr>
                                      <p:to>
                                        <p:strVal val="visible"/>
                                      </p:to>
                                    </p:set>
                                    <p:animEffect transition="in" filter="fade">
                                      <p:cBhvr>
                                        <p:cTn id="12" dur="1000"/>
                                        <p:tgtEl>
                                          <p:spTgt spid="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20"/>
          <p:cNvSpPr txBox="1">
            <a:spLocks noGrp="1"/>
          </p:cNvSpPr>
          <p:nvPr>
            <p:ph type="title"/>
          </p:nvPr>
        </p:nvSpPr>
        <p:spPr>
          <a:xfrm>
            <a:off x="819150" y="524925"/>
            <a:ext cx="7505700" cy="719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Some ideal changes we would like to make </a:t>
            </a:r>
            <a:endParaRPr/>
          </a:p>
        </p:txBody>
      </p:sp>
      <p:sp>
        <p:nvSpPr>
          <p:cNvPr id="181" name="Google Shape;181;p20"/>
          <p:cNvSpPr txBox="1">
            <a:spLocks noGrp="1"/>
          </p:cNvSpPr>
          <p:nvPr>
            <p:ph type="body" idx="1"/>
          </p:nvPr>
        </p:nvSpPr>
        <p:spPr>
          <a:xfrm>
            <a:off x="819150" y="1362200"/>
            <a:ext cx="7505700" cy="3088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b="1" u="sng">
                <a:latin typeface="Arial"/>
                <a:ea typeface="Arial"/>
                <a:cs typeface="Arial"/>
                <a:sym typeface="Arial"/>
              </a:rPr>
              <a:t>1) Behaviour changes</a:t>
            </a:r>
            <a:endParaRPr sz="1800" b="1" u="sng">
              <a:latin typeface="Arial"/>
              <a:ea typeface="Arial"/>
              <a:cs typeface="Arial"/>
              <a:sym typeface="Arial"/>
            </a:endParaRPr>
          </a:p>
          <a:p>
            <a:pPr marL="457200" lvl="0" indent="0" algn="l" rtl="0">
              <a:spcBef>
                <a:spcPts val="1600"/>
              </a:spcBef>
              <a:spcAft>
                <a:spcPts val="0"/>
              </a:spcAft>
              <a:buNone/>
            </a:pPr>
            <a:r>
              <a:rPr lang="en" sz="1400" b="1">
                <a:latin typeface="Arial"/>
                <a:ea typeface="Arial"/>
                <a:cs typeface="Arial"/>
                <a:sym typeface="Arial"/>
              </a:rPr>
              <a:t>a) Patients’ behaviour:</a:t>
            </a:r>
            <a:endParaRPr sz="1400" b="1">
              <a:latin typeface="Arial"/>
              <a:ea typeface="Arial"/>
              <a:cs typeface="Arial"/>
              <a:sym typeface="Arial"/>
            </a:endParaRPr>
          </a:p>
          <a:p>
            <a:pPr marL="457200" lvl="0" indent="-317500" algn="l" rtl="0">
              <a:spcBef>
                <a:spcPts val="1600"/>
              </a:spcBef>
              <a:spcAft>
                <a:spcPts val="0"/>
              </a:spcAft>
              <a:buSzPts val="1400"/>
              <a:buChar char="●"/>
            </a:pPr>
            <a:r>
              <a:rPr lang="en" sz="1400">
                <a:latin typeface="Arial"/>
                <a:ea typeface="Arial"/>
                <a:cs typeface="Arial"/>
                <a:sym typeface="Arial"/>
              </a:rPr>
              <a:t>Most patients are misinformed about the use and function of antibiotics</a:t>
            </a:r>
            <a:r>
              <a:rPr lang="en" sz="1400" b="1">
                <a:latin typeface="Arial"/>
                <a:ea typeface="Arial"/>
                <a:cs typeface="Arial"/>
                <a:sym typeface="Arial"/>
              </a:rPr>
              <a:t>. </a:t>
            </a:r>
            <a:endParaRPr sz="1400" b="1">
              <a:latin typeface="Arial"/>
              <a:ea typeface="Arial"/>
              <a:cs typeface="Arial"/>
              <a:sym typeface="Arial"/>
            </a:endParaRPr>
          </a:p>
          <a:p>
            <a:pPr marL="457200" lvl="0" indent="-317500" algn="l" rtl="0">
              <a:spcBef>
                <a:spcPts val="0"/>
              </a:spcBef>
              <a:spcAft>
                <a:spcPts val="0"/>
              </a:spcAft>
              <a:buSzPts val="1400"/>
              <a:buFont typeface="Arial"/>
              <a:buChar char="●"/>
            </a:pPr>
            <a:r>
              <a:rPr lang="en" sz="1400">
                <a:latin typeface="Arial"/>
                <a:ea typeface="Arial"/>
                <a:cs typeface="Arial"/>
                <a:sym typeface="Arial"/>
              </a:rPr>
              <a:t>It’s become a cultural and common belief that its ok to take antibiotics as treatment for almost every symptom.</a:t>
            </a:r>
            <a:endParaRPr sz="1400">
              <a:latin typeface="Arial"/>
              <a:ea typeface="Arial"/>
              <a:cs typeface="Arial"/>
              <a:sym typeface="Arial"/>
            </a:endParaRPr>
          </a:p>
          <a:p>
            <a:pPr marL="457200" lvl="0" indent="-317500" algn="l" rtl="0">
              <a:spcBef>
                <a:spcPts val="0"/>
              </a:spcBef>
              <a:spcAft>
                <a:spcPts val="0"/>
              </a:spcAft>
              <a:buSzPts val="1400"/>
              <a:buFont typeface="Arial"/>
              <a:buChar char="●"/>
            </a:pPr>
            <a:r>
              <a:rPr lang="en" sz="1400">
                <a:latin typeface="Arial"/>
                <a:ea typeface="Arial"/>
                <a:cs typeface="Arial"/>
                <a:sym typeface="Arial"/>
              </a:rPr>
              <a:t>“There’s no harm in taking antibiotics”.</a:t>
            </a:r>
            <a:endParaRPr sz="1400">
              <a:latin typeface="Arial"/>
              <a:ea typeface="Arial"/>
              <a:cs typeface="Arial"/>
              <a:sym typeface="Arial"/>
            </a:endParaRPr>
          </a:p>
          <a:p>
            <a:pPr marL="457200" lvl="0" indent="-317500" algn="l" rtl="0">
              <a:spcBef>
                <a:spcPts val="0"/>
              </a:spcBef>
              <a:spcAft>
                <a:spcPts val="0"/>
              </a:spcAft>
              <a:buSzPts val="1400"/>
              <a:buFont typeface="Arial"/>
              <a:buChar char="●"/>
            </a:pPr>
            <a:r>
              <a:rPr lang="en" sz="1400">
                <a:latin typeface="Arial"/>
                <a:ea typeface="Arial"/>
                <a:cs typeface="Arial"/>
                <a:sym typeface="Arial"/>
              </a:rPr>
              <a:t>There’s a lot of medical information out there for patients to access however, most medical texts on the web require the same reading level as that of a 10th grader. (Average reading level for U.S adults is equal to that of an 8th grader).</a:t>
            </a:r>
            <a:endParaRPr sz="1400">
              <a:latin typeface="Arial"/>
              <a:ea typeface="Arial"/>
              <a:cs typeface="Arial"/>
              <a:sym typeface="Arial"/>
            </a:endParaRPr>
          </a:p>
          <a:p>
            <a:pPr marL="457200" lvl="0" indent="0" algn="l" rtl="0">
              <a:spcBef>
                <a:spcPts val="1600"/>
              </a:spcBef>
              <a:spcAft>
                <a:spcPts val="0"/>
              </a:spcAft>
              <a:buNone/>
            </a:pPr>
            <a:endParaRPr sz="1400" b="1"/>
          </a:p>
          <a:p>
            <a:pPr marL="0" lvl="0" indent="0" algn="l" rtl="0">
              <a:spcBef>
                <a:spcPts val="1600"/>
              </a:spcBef>
              <a:spcAft>
                <a:spcPts val="0"/>
              </a:spcAft>
              <a:buNone/>
            </a:pPr>
            <a:endParaRPr sz="1400" b="1"/>
          </a:p>
          <a:p>
            <a:pPr marL="457200" lvl="0" indent="0" algn="l" rtl="0">
              <a:spcBef>
                <a:spcPts val="1600"/>
              </a:spcBef>
              <a:spcAft>
                <a:spcPts val="1600"/>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21"/>
          <p:cNvSpPr txBox="1">
            <a:spLocks noGrp="1"/>
          </p:cNvSpPr>
          <p:nvPr>
            <p:ph type="title"/>
          </p:nvPr>
        </p:nvSpPr>
        <p:spPr>
          <a:xfrm>
            <a:off x="703700" y="332525"/>
            <a:ext cx="7505700" cy="75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t>Volume of information of different medical conditions on the web.</a:t>
            </a:r>
            <a:endParaRPr sz="2400"/>
          </a:p>
        </p:txBody>
      </p:sp>
      <p:pic>
        <p:nvPicPr>
          <p:cNvPr id="187" name="Google Shape;187;p21"/>
          <p:cNvPicPr preferRelativeResize="0"/>
          <p:nvPr/>
        </p:nvPicPr>
        <p:blipFill>
          <a:blip r:embed="rId3">
            <a:alphaModFix/>
          </a:blip>
          <a:stretch>
            <a:fillRect/>
          </a:stretch>
        </p:blipFill>
        <p:spPr>
          <a:xfrm>
            <a:off x="885050" y="1224060"/>
            <a:ext cx="6926401" cy="2847291"/>
          </a:xfrm>
          <a:prstGeom prst="rect">
            <a:avLst/>
          </a:prstGeom>
          <a:noFill/>
          <a:ln>
            <a:noFill/>
          </a:ln>
        </p:spPr>
      </p:pic>
      <p:sp>
        <p:nvSpPr>
          <p:cNvPr id="188" name="Google Shape;188;p21"/>
          <p:cNvSpPr txBox="1"/>
          <p:nvPr/>
        </p:nvSpPr>
        <p:spPr>
          <a:xfrm>
            <a:off x="1526375" y="4145975"/>
            <a:ext cx="6926400" cy="548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https://www.sciencedirect.com/science/article/pii/S1198743X14613288</a:t>
            </a:r>
            <a:endParaRPr/>
          </a:p>
        </p:txBody>
      </p:sp>
    </p:spTree>
  </p:cSld>
  <p:clrMapOvr>
    <a:masterClrMapping/>
  </p:clrMapOvr>
</p:sld>
</file>

<file path=ppt/theme/theme1.xml><?xml version="1.0" encoding="utf-8"?>
<a:theme xmlns:a="http://schemas.openxmlformats.org/drawingml/2006/main"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2292</Words>
  <Application>Microsoft Office PowerPoint</Application>
  <PresentationFormat>On-screen Show (16:9)</PresentationFormat>
  <Paragraphs>202</Paragraphs>
  <Slides>38</Slides>
  <Notes>38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38</vt:i4>
      </vt:variant>
    </vt:vector>
  </HeadingPairs>
  <TitlesOfParts>
    <vt:vector size="44" baseType="lpstr">
      <vt:lpstr>Georgia</vt:lpstr>
      <vt:lpstr>Nunito</vt:lpstr>
      <vt:lpstr>Times New Roman</vt:lpstr>
      <vt:lpstr>Calibri</vt:lpstr>
      <vt:lpstr>Arial</vt:lpstr>
      <vt:lpstr>Shift</vt:lpstr>
      <vt:lpstr>Public Health Campaign for Patient Education on Antibiotic Necessity to Limit Overuse and Resistance</vt:lpstr>
      <vt:lpstr>PowerPoint Presentation</vt:lpstr>
      <vt:lpstr>The Main Problem</vt:lpstr>
      <vt:lpstr>Antibiotics: History</vt:lpstr>
      <vt:lpstr>Antibiotics: Actions &amp; Classification</vt:lpstr>
      <vt:lpstr>The Issue with Current Interventions</vt:lpstr>
      <vt:lpstr>Who will benefit from our program? </vt:lpstr>
      <vt:lpstr>Some ideal changes we would like to make </vt:lpstr>
      <vt:lpstr>Volume of information of different medical conditions on the web.</vt:lpstr>
      <vt:lpstr>PowerPoint Presentation</vt:lpstr>
      <vt:lpstr>PowerPoint Presentation</vt:lpstr>
      <vt:lpstr>PowerPoint Presentation</vt:lpstr>
      <vt:lpstr>Plan on obtaining additional information within a certain population.</vt:lpstr>
      <vt:lpstr>PowerPoint Presentation</vt:lpstr>
      <vt:lpstr>Few Key stakeholders </vt:lpstr>
      <vt:lpstr>General Public: “Everyone” </vt:lpstr>
      <vt:lpstr>Are antibiotics needed? </vt:lpstr>
      <vt:lpstr>PowerPoint Presentation</vt:lpstr>
      <vt:lpstr>PowerPoint Presentation</vt:lpstr>
      <vt:lpstr>PowerPoint Presentation</vt:lpstr>
      <vt:lpstr>Healthcare professionals </vt:lpstr>
      <vt:lpstr>  Current role of  Healthcare professionals</vt:lpstr>
      <vt:lpstr>Steps for provider to reduce antibiotic-resistance  </vt:lpstr>
      <vt:lpstr>Animal Safety Professionals </vt:lpstr>
      <vt:lpstr>Global Problem </vt:lpstr>
      <vt:lpstr>        Policy Maker </vt:lpstr>
      <vt:lpstr>PowerPoint Presentation</vt:lpstr>
      <vt:lpstr> Future Health Issue </vt:lpstr>
      <vt:lpstr>Plan for Financing Our Program </vt:lpstr>
      <vt:lpstr>Inputs Needed To Make The Intervention Work. </vt:lpstr>
      <vt:lpstr>The Actual Intervention:</vt:lpstr>
      <vt:lpstr>Flyers and Brochures </vt:lpstr>
      <vt:lpstr>Why Primary care?</vt:lpstr>
      <vt:lpstr>PowerPoint Presentation</vt:lpstr>
      <vt:lpstr>How We Plan To Evaluate Our Program</vt:lpstr>
      <vt:lpstr>Maintenance &amp; Funding...</vt:lpstr>
      <vt:lpstr>Planning for Failure… What to do if our intervention is unsuccessful?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Public Health Campaign for Patient Education on Antibiotic Necessity to Limit Overuse and Resistance</dc:title>
  <dc:creator>Tuhin</dc:creator>
  <cp:lastModifiedBy>MDTUHIN.SHAIKH1@baruchmail.cuny.edu</cp:lastModifiedBy>
  <cp:revision>1</cp:revision>
  <dcterms:modified xsi:type="dcterms:W3CDTF">2019-06-06T15:53:35Z</dcterms:modified>
</cp:coreProperties>
</file>